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65" r:id="rId7"/>
    <p:sldId id="267" r:id="rId8"/>
    <p:sldId id="272" r:id="rId9"/>
    <p:sldId id="266" r:id="rId10"/>
    <p:sldId id="260" r:id="rId11"/>
    <p:sldId id="264" r:id="rId12"/>
    <p:sldId id="261" r:id="rId13"/>
    <p:sldId id="268" r:id="rId14"/>
    <p:sldId id="275" r:id="rId15"/>
    <p:sldId id="274" r:id="rId16"/>
    <p:sldId id="273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466"/>
    <a:srgbClr val="EDE42B"/>
    <a:srgbClr val="F3E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9EC02-409E-494B-B39C-BE0EF7F4C612}" v="1215" dt="2021-10-23T06:02:50.535"/>
    <p1510:client id="{589F9304-FF01-4349-A155-FCAE85C6E601}" v="400" dt="2021-10-23T11:10:50.334"/>
    <p1510:client id="{9CB4EACF-90C7-4925-AD68-03C82CDBB8BE}" v="1049" dt="2021-10-23T05:43:55.352"/>
    <p1510:client id="{FFAC941B-6A72-7CD0-CFE9-115644C194E1}" v="84" dt="2021-10-23T04:17:59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EBF2-5BEB-41DE-84AD-76BD264C5CD6}" type="datetimeFigureOut">
              <a:rPr lang="es-MX" smtClean="0"/>
              <a:t>23/10/2021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B98E6-6001-4E3D-8D73-01BF8050FA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913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B98E6-6001-4E3D-8D73-01BF8050FA36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229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10/23/2021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4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9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5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10/23/2021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0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10/23/2021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10/23/2021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4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10/23/2021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302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10/23/2021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4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10/23/2021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7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10/23/2021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7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76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7.svg"/><Relationship Id="rId5" Type="http://schemas.openxmlformats.org/officeDocument/2006/relationships/image" Target="../media/image42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ensortower.com/blog/top-apps-worldwide-april-2021-by-downloads" TargetMode="External"/><Relationship Id="rId3" Type="http://schemas.openxmlformats.org/officeDocument/2006/relationships/hyperlink" Target="https://www.laminadigital.es/que-son-las-apps-origen/" TargetMode="External"/><Relationship Id="rId7" Type="http://schemas.openxmlformats.org/officeDocument/2006/relationships/hyperlink" Target="https://es.statista.com/estadisticas/1042946/ranking-de-los-paises-con-mas-usuarios-de-snapchat-a-nivel-mundial/" TargetMode="External"/><Relationship Id="rId2" Type="http://schemas.openxmlformats.org/officeDocument/2006/relationships/hyperlink" Target="https://www.bbc.com/mundo/noticias/2011/04/110408_1336_tecnologia_apps_negocios_celulares_telefonos_inteligentes_dc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kinsta.com/es/blog/snapchat-estadisticas/" TargetMode="External"/><Relationship Id="rId5" Type="http://schemas.openxmlformats.org/officeDocument/2006/relationships/hyperlink" Target="http://biblioteca.usac.edu.gt/tesis/16/16_1601.pdf" TargetMode="External"/><Relationship Id="rId4" Type="http://schemas.openxmlformats.org/officeDocument/2006/relationships/hyperlink" Target="https://www.skyscanner.es/noticias/esta-es-la-historia-de-las-aplicaciones-moviles" TargetMode="External"/><Relationship Id="rId9" Type="http://schemas.openxmlformats.org/officeDocument/2006/relationships/hyperlink" Target="https://snap.com/es/term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D95753-896D-4C5A-87DB-B8D14DD20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507" y="1564849"/>
            <a:ext cx="5624118" cy="1284223"/>
          </a:xfrm>
        </p:spPr>
        <p:txBody>
          <a:bodyPr anchor="b">
            <a:normAutofit/>
          </a:bodyPr>
          <a:lstStyle/>
          <a:p>
            <a:pPr algn="ctr"/>
            <a:r>
              <a:rPr lang="es-MX"/>
              <a:t>SNAPCHAT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B89AB3-FDA3-4F83-BAE1-F0E79A36F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2246" y="3659777"/>
            <a:ext cx="5617794" cy="1902038"/>
          </a:xfrm>
        </p:spPr>
        <p:txBody>
          <a:bodyPr anchor="t">
            <a:normAutofit/>
          </a:bodyPr>
          <a:lstStyle/>
          <a:p>
            <a:r>
              <a:rPr lang="es-MX" sz="2000"/>
              <a:t>Bustamante Piza Karla </a:t>
            </a:r>
            <a:r>
              <a:rPr lang="es-MX" sz="2000" err="1"/>
              <a:t>Mireli</a:t>
            </a:r>
            <a:endParaRPr lang="es-MX" sz="2000"/>
          </a:p>
          <a:p>
            <a:r>
              <a:rPr lang="es-MX" sz="2000"/>
              <a:t>Garcia Cabrera Orlando Anselmo</a:t>
            </a:r>
          </a:p>
          <a:p>
            <a:r>
              <a:rPr lang="es-MX" sz="2000"/>
              <a:t>Salas Mora Mónica </a:t>
            </a:r>
          </a:p>
          <a:p>
            <a:endParaRPr lang="es-MX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583CEE80-7552-4EE4-B07E-F20C6C00F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r="29314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20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2291D-74E3-44B4-A6C5-A56390025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987" y="465660"/>
            <a:ext cx="7060135" cy="1202475"/>
          </a:xfrm>
        </p:spPr>
        <p:txBody>
          <a:bodyPr/>
          <a:lstStyle/>
          <a:p>
            <a:r>
              <a:rPr lang="es-MX" sz="4400" dirty="0"/>
              <a:t>Comunidad</a:t>
            </a:r>
            <a:r>
              <a:rPr lang="es-MX" dirty="0"/>
              <a:t> 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ED5E6A3-C177-4FCE-9673-826242A24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t="17639" r="76255"/>
          <a:stretch/>
        </p:blipFill>
        <p:spPr>
          <a:xfrm>
            <a:off x="8804636" y="1291472"/>
            <a:ext cx="1691510" cy="3161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755731F-B702-4F97-8E50-4C30828F28BA}"/>
              </a:ext>
            </a:extLst>
          </p:cNvPr>
          <p:cNvSpPr txBox="1"/>
          <p:nvPr/>
        </p:nvSpPr>
        <p:spPr>
          <a:xfrm>
            <a:off x="855292" y="2257172"/>
            <a:ext cx="6094428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MX" sz="2000" dirty="0">
                <a:latin typeface="Arial" panose="020B0604020202020204" pitchFamily="34" charset="0"/>
              </a:rPr>
              <a:t>Su comunidad está dominada por usuarios jóvenes, se estima que la mayoría de ellos es menor de 25 años, según Pew </a:t>
            </a:r>
            <a:r>
              <a:rPr lang="es-MX" sz="2000" dirty="0" err="1">
                <a:latin typeface="Arial" panose="020B0604020202020204" pitchFamily="34" charset="0"/>
              </a:rPr>
              <a:t>Research</a:t>
            </a:r>
            <a:r>
              <a:rPr lang="es-MX" sz="2000" dirty="0">
                <a:latin typeface="Arial" panose="020B0604020202020204" pitchFamily="34" charset="0"/>
              </a:rPr>
              <a:t> el 78% de todos los americanos en un rango de 18-24 años hacen uso de esta red.</a:t>
            </a:r>
          </a:p>
        </p:txBody>
      </p:sp>
    </p:spTree>
    <p:extLst>
      <p:ext uri="{BB962C8B-B14F-4D97-AF65-F5344CB8AC3E}">
        <p14:creationId xmlns:p14="http://schemas.microsoft.com/office/powerpoint/2010/main" val="143466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E8265-FE21-4DEB-94F1-FED36DA0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68" y="368543"/>
            <a:ext cx="10525802" cy="93536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s-MX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Principales Competidores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6CC2D4-9D87-44B3-AA7A-4BE18C2F10FC}"/>
              </a:ext>
            </a:extLst>
          </p:cNvPr>
          <p:cNvSpPr txBox="1"/>
          <p:nvPr/>
        </p:nvSpPr>
        <p:spPr>
          <a:xfrm>
            <a:off x="565441" y="2245693"/>
            <a:ext cx="53168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Arial" panose="020B0604020202020204" pitchFamily="34" charset="0"/>
              </a:rPr>
              <a:t>Son </a:t>
            </a:r>
            <a:r>
              <a:rPr lang="es-MX" sz="2000" b="1" dirty="0">
                <a:latin typeface="Arial" panose="020B0604020202020204" pitchFamily="34" charset="0"/>
              </a:rPr>
              <a:t>Facebook, Instagram y WhatsApp </a:t>
            </a:r>
            <a:r>
              <a:rPr lang="es-MX" sz="2000" dirty="0">
                <a:latin typeface="Arial" panose="020B0604020202020204" pitchFamily="34" charset="0"/>
              </a:rPr>
              <a:t>ya que cuentan con las características de  historias y fotografías con tiempo de expiración. Aunque más recientemente podría considerarse también </a:t>
            </a:r>
            <a:r>
              <a:rPr lang="es-MX" sz="2000" dirty="0" err="1">
                <a:latin typeface="Arial" panose="020B0604020202020204" pitchFamily="34" charset="0"/>
              </a:rPr>
              <a:t>TikTok</a:t>
            </a:r>
            <a:r>
              <a:rPr lang="es-MX" sz="2000" dirty="0">
                <a:latin typeface="Arial" panose="020B0604020202020204" pitchFamily="34" charset="0"/>
              </a:rPr>
              <a:t> donde puedes hacer videos en vivo e igualmente los videos que se graban duran tienen una duración de hasta tres minutos.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F9C3B7D-12A5-4449-B8C8-D5BEE4545E5A}"/>
              </a:ext>
            </a:extLst>
          </p:cNvPr>
          <p:cNvGrpSpPr/>
          <p:nvPr/>
        </p:nvGrpSpPr>
        <p:grpSpPr>
          <a:xfrm>
            <a:off x="6231118" y="1692234"/>
            <a:ext cx="5625382" cy="3747032"/>
            <a:chOff x="5605067" y="1387938"/>
            <a:chExt cx="6775454" cy="4114553"/>
          </a:xfrm>
        </p:grpSpPr>
        <p:pic>
          <p:nvPicPr>
            <p:cNvPr id="7" name="Imagen 6" descr="Tabla&#10;&#10;Descripción generada automáticamente con confianza baja">
              <a:extLst>
                <a:ext uri="{FF2B5EF4-FFF2-40B4-BE49-F238E27FC236}">
                  <a16:creationId xmlns:a16="http://schemas.microsoft.com/office/drawing/2014/main" id="{E6728780-068E-4459-A372-3A2F500F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5068" y="1387938"/>
              <a:ext cx="6775453" cy="3667513"/>
            </a:xfrm>
            <a:prstGeom prst="rect">
              <a:avLst/>
            </a:prstGeom>
          </p:spPr>
        </p:pic>
        <p:sp>
          <p:nvSpPr>
            <p:cNvPr id="8" name="Cuadro de texto 2">
              <a:extLst>
                <a:ext uri="{FF2B5EF4-FFF2-40B4-BE49-F238E27FC236}">
                  <a16:creationId xmlns:a16="http://schemas.microsoft.com/office/drawing/2014/main" id="{7B2D961F-53E6-4E1A-B8E8-5B4E03E8E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5067" y="5055451"/>
              <a:ext cx="6775453" cy="4470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800"/>
                </a:spcAft>
              </a:pPr>
              <a:r>
                <a:rPr lang="en-US" sz="900" i="1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Top Apps Worldwide for April 2021 by Downloads</a:t>
              </a:r>
              <a:br>
                <a:rPr lang="en-US" sz="900" i="1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900" i="1" dirty="0"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https://sensortower.com/blog/top-apps-worldwide-april-2021-by-downloads</a:t>
              </a:r>
              <a:endParaRPr lang="es-MX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08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4A206E-B783-47E7-A287-7D76EE17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123" y="-10827"/>
            <a:ext cx="4295917" cy="139667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Cifras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C2E506B-C8E5-4709-871D-AAC92CC417F2}"/>
              </a:ext>
            </a:extLst>
          </p:cNvPr>
          <p:cNvGrpSpPr/>
          <p:nvPr/>
        </p:nvGrpSpPr>
        <p:grpSpPr>
          <a:xfrm>
            <a:off x="285083" y="1351069"/>
            <a:ext cx="2765475" cy="2427497"/>
            <a:chOff x="570733" y="1374180"/>
            <a:chExt cx="3018810" cy="2726591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DB6E71C-E78C-41ED-A650-160C7CB5A5A6}"/>
                </a:ext>
              </a:extLst>
            </p:cNvPr>
            <p:cNvSpPr txBox="1"/>
            <p:nvPr/>
          </p:nvSpPr>
          <p:spPr>
            <a:xfrm>
              <a:off x="570733" y="1374180"/>
              <a:ext cx="3018810" cy="2726591"/>
            </a:xfrm>
            <a:prstGeom prst="ellipse">
              <a:avLst/>
            </a:prstGeom>
            <a:solidFill>
              <a:srgbClr val="EDE42B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B6CE724-941A-4EB7-A66F-D10A4740E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40" y="1559444"/>
              <a:ext cx="914479" cy="914479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3E3C1B9-45BE-4818-BC70-6A748A429233}"/>
              </a:ext>
            </a:extLst>
          </p:cNvPr>
          <p:cNvGrpSpPr/>
          <p:nvPr/>
        </p:nvGrpSpPr>
        <p:grpSpPr>
          <a:xfrm>
            <a:off x="1266138" y="4074385"/>
            <a:ext cx="2645705" cy="2293070"/>
            <a:chOff x="3557046" y="3547044"/>
            <a:chExt cx="3018810" cy="2726591"/>
          </a:xfrm>
        </p:grpSpPr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21F9FCB0-1E1A-4487-A1E1-4B7B1107C5BD}"/>
                </a:ext>
              </a:extLst>
            </p:cNvPr>
            <p:cNvSpPr txBox="1"/>
            <p:nvPr/>
          </p:nvSpPr>
          <p:spPr>
            <a:xfrm>
              <a:off x="3557046" y="3547044"/>
              <a:ext cx="3018810" cy="2726591"/>
            </a:xfrm>
            <a:prstGeom prst="ellipse">
              <a:avLst/>
            </a:prstGeom>
            <a:solidFill>
              <a:srgbClr val="EDE42B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29" name="Gráfico 28" descr="Usuarios con relleno sólido">
              <a:extLst>
                <a:ext uri="{FF2B5EF4-FFF2-40B4-BE49-F238E27FC236}">
                  <a16:creationId xmlns:a16="http://schemas.microsoft.com/office/drawing/2014/main" id="{C674F802-AAB3-47D5-872D-DE89D3CBD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83682" y="3808738"/>
              <a:ext cx="914400" cy="914400"/>
            </a:xfrm>
            <a:prstGeom prst="rect">
              <a:avLst/>
            </a:prstGeom>
          </p:spPr>
        </p:pic>
      </p:grpSp>
      <p:pic>
        <p:nvPicPr>
          <p:cNvPr id="43" name="Imagen 4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746DF9A3-7182-4E9C-A3BD-8D2C5C505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3625" y1="41988" x2="16375" y2="36308"/>
                        <a14:foregroundMark x1="21000" y1="74645" x2="26500" y2="73225"/>
                        <a14:foregroundMark x1="32125" y1="79716" x2="32125" y2="81136"/>
                        <a14:foregroundMark x1="26750" y1="76268" x2="26750" y2="76268"/>
                        <a14:foregroundMark x1="27000" y1="79513" x2="28875" y2="79919"/>
                        <a14:foregroundMark x1="31250" y1="80325" x2="32375" y2="82961"/>
                        <a14:foregroundMark x1="14375" y1="57809" x2="14500" y2="57809"/>
                        <a14:foregroundMark x1="31875" y1="12982" x2="31875" y2="12982"/>
                        <a14:foregroundMark x1="49875" y1="17850" x2="49875" y2="17850"/>
                        <a14:foregroundMark x1="65250" y1="13793" x2="65250" y2="13793"/>
                        <a14:foregroundMark x1="84500" y1="33266" x2="84500" y2="33266"/>
                        <a14:foregroundMark x1="81750" y1="34686" x2="83875" y2="37120"/>
                        <a14:foregroundMark x1="76375" y1="75456" x2="77500" y2="76268"/>
                        <a14:foregroundMark x1="70750" y1="74645" x2="72875" y2="75456"/>
                        <a14:foregroundMark x1="75250" y1="69777" x2="77000" y2="71805"/>
                        <a14:foregroundMark x1="82375" y1="65923" x2="82375" y2="65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25" y="4518753"/>
            <a:ext cx="3122076" cy="1923979"/>
          </a:xfrm>
          <a:prstGeom prst="rect">
            <a:avLst/>
          </a:prstGeom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8731DD9C-E3E6-45DB-96E7-D0C20C4EA54A}"/>
              </a:ext>
            </a:extLst>
          </p:cNvPr>
          <p:cNvGrpSpPr/>
          <p:nvPr/>
        </p:nvGrpSpPr>
        <p:grpSpPr>
          <a:xfrm>
            <a:off x="6106054" y="3828050"/>
            <a:ext cx="2645705" cy="2495058"/>
            <a:chOff x="6444880" y="3417554"/>
            <a:chExt cx="3018810" cy="2726591"/>
          </a:xfrm>
        </p:grpSpPr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B7586C90-3D29-42D4-A520-C2BE7153F525}"/>
                </a:ext>
              </a:extLst>
            </p:cNvPr>
            <p:cNvSpPr txBox="1"/>
            <p:nvPr/>
          </p:nvSpPr>
          <p:spPr>
            <a:xfrm>
              <a:off x="6444880" y="3417554"/>
              <a:ext cx="3018810" cy="2726591"/>
            </a:xfrm>
            <a:prstGeom prst="ellipse">
              <a:avLst/>
            </a:prstGeom>
            <a:solidFill>
              <a:srgbClr val="EDE42B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48" name="Gráfico 47" descr="Cerebro con relleno sólido">
              <a:extLst>
                <a:ext uri="{FF2B5EF4-FFF2-40B4-BE49-F238E27FC236}">
                  <a16:creationId xmlns:a16="http://schemas.microsoft.com/office/drawing/2014/main" id="{CB72FC87-C763-4513-815A-90991BBF8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97085" y="3695743"/>
              <a:ext cx="914400" cy="914400"/>
            </a:xfrm>
            <a:prstGeom prst="rect">
              <a:avLst/>
            </a:prstGeom>
          </p:spPr>
        </p:pic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5E352E3-CCEE-43B6-AE49-D520CFF102AD}"/>
              </a:ext>
            </a:extLst>
          </p:cNvPr>
          <p:cNvSpPr txBox="1"/>
          <p:nvPr/>
        </p:nvSpPr>
        <p:spPr>
          <a:xfrm>
            <a:off x="1266138" y="5112356"/>
            <a:ext cx="2834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290 M</a:t>
            </a:r>
            <a:r>
              <a:rPr lang="es-MX" sz="1600" b="1" dirty="0"/>
              <a:t> USUARIOS ACTIVOS DIARIOS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476AEA9-D617-4B72-8D2A-957313207D6B}"/>
              </a:ext>
            </a:extLst>
          </p:cNvPr>
          <p:cNvSpPr txBox="1"/>
          <p:nvPr/>
        </p:nvSpPr>
        <p:spPr>
          <a:xfrm>
            <a:off x="197586" y="2434993"/>
            <a:ext cx="2834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982 MDD</a:t>
            </a:r>
            <a:r>
              <a:rPr lang="es-MX" sz="1600" b="1" dirty="0"/>
              <a:t> INGRESOS 3Q 2021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53D72C2-0E27-48ED-8E9B-C8C3A4CC4CB7}"/>
              </a:ext>
            </a:extLst>
          </p:cNvPr>
          <p:cNvSpPr txBox="1"/>
          <p:nvPr/>
        </p:nvSpPr>
        <p:spPr>
          <a:xfrm>
            <a:off x="6011633" y="5043618"/>
            <a:ext cx="2834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800 </a:t>
            </a:r>
          </a:p>
          <a:p>
            <a:pPr algn="ctr"/>
            <a:r>
              <a:rPr lang="es-MX" sz="1600" b="1" dirty="0"/>
              <a:t>PATENTES</a:t>
            </a: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CB61C0A0-F8EA-4624-9FC8-5733D1DACE57}"/>
              </a:ext>
            </a:extLst>
          </p:cNvPr>
          <p:cNvGrpSpPr/>
          <p:nvPr/>
        </p:nvGrpSpPr>
        <p:grpSpPr>
          <a:xfrm>
            <a:off x="8611876" y="1388537"/>
            <a:ext cx="3295041" cy="2970088"/>
            <a:chOff x="8611876" y="1388537"/>
            <a:chExt cx="3295041" cy="2970088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4C4CCBA8-E063-453C-B5EA-E09E18C66F73}"/>
                </a:ext>
              </a:extLst>
            </p:cNvPr>
            <p:cNvGrpSpPr/>
            <p:nvPr/>
          </p:nvGrpSpPr>
          <p:grpSpPr>
            <a:xfrm>
              <a:off x="8611876" y="1388537"/>
              <a:ext cx="3295041" cy="2970088"/>
              <a:chOff x="9036191" y="751851"/>
              <a:chExt cx="3018810" cy="2726591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6FDC80A1-3CBF-4CE4-9606-6523ED8A6821}"/>
                  </a:ext>
                </a:extLst>
              </p:cNvPr>
              <p:cNvSpPr txBox="1"/>
              <p:nvPr/>
            </p:nvSpPr>
            <p:spPr>
              <a:xfrm>
                <a:off x="9036191" y="751851"/>
                <a:ext cx="3018810" cy="2726591"/>
              </a:xfrm>
              <a:prstGeom prst="ellipse">
                <a:avLst/>
              </a:prstGeom>
              <a:solidFill>
                <a:srgbClr val="EDE42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s-MX" sz="2400" b="1" dirty="0">
                  <a:ln w="22225">
                    <a:solidFill>
                      <a:schemeClr val="accent2"/>
                    </a:solidFill>
                    <a:prstDash val="solid"/>
                  </a:ln>
                </a:endParaRPr>
              </a:p>
              <a:p>
                <a:pPr algn="ctr"/>
                <a:endParaRPr lang="es-MX" sz="2400" b="1" dirty="0">
                  <a:ln w="22225">
                    <a:solidFill>
                      <a:schemeClr val="accent2"/>
                    </a:solidFill>
                    <a:prstDash val="solid"/>
                  </a:ln>
                </a:endParaRPr>
              </a:p>
              <a:p>
                <a:endParaRPr lang="es-MX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s-MX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s-MX" sz="1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s-MX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45" name="Gráfico 44" descr="Sirena con relleno sólido">
                <a:extLst>
                  <a:ext uri="{FF2B5EF4-FFF2-40B4-BE49-F238E27FC236}">
                    <a16:creationId xmlns:a16="http://schemas.microsoft.com/office/drawing/2014/main" id="{393505C1-6027-4042-97EC-987B19BE5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54110" y="84763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3588499A-02F5-4A05-826B-06B811A7B414}"/>
                </a:ext>
              </a:extLst>
            </p:cNvPr>
            <p:cNvSpPr txBox="1"/>
            <p:nvPr/>
          </p:nvSpPr>
          <p:spPr>
            <a:xfrm>
              <a:off x="8842123" y="2472297"/>
              <a:ext cx="2834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8,844 MDD</a:t>
              </a:r>
              <a:r>
                <a:rPr lang="es-MX" sz="1600" b="1" dirty="0"/>
                <a:t> DEUDA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3C567DE1-504A-464C-983D-124E968D4B0C}"/>
                </a:ext>
              </a:extLst>
            </p:cNvPr>
            <p:cNvSpPr txBox="1"/>
            <p:nvPr/>
          </p:nvSpPr>
          <p:spPr>
            <a:xfrm>
              <a:off x="8842123" y="2996698"/>
              <a:ext cx="2834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b="1" dirty="0"/>
                <a:t>RESTRICCIONES</a:t>
              </a:r>
              <a:endParaRPr lang="es-MX" sz="1200" b="1" dirty="0"/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560DBD4E-7564-4DE7-9094-7F5C1063A379}"/>
                </a:ext>
              </a:extLst>
            </p:cNvPr>
            <p:cNvSpPr txBox="1"/>
            <p:nvPr/>
          </p:nvSpPr>
          <p:spPr>
            <a:xfrm>
              <a:off x="8966922" y="3446376"/>
              <a:ext cx="283454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- 25 % </a:t>
              </a:r>
              <a:r>
                <a:rPr lang="es-MX" b="1" dirty="0"/>
                <a:t>BOLSA DE VALORES</a:t>
              </a:r>
              <a:endParaRPr lang="es-MX" sz="1200" b="1" dirty="0"/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0B7AF946-720C-4CDC-8A07-73D7ADC36B4E}"/>
              </a:ext>
            </a:extLst>
          </p:cNvPr>
          <p:cNvGrpSpPr/>
          <p:nvPr/>
        </p:nvGrpSpPr>
        <p:grpSpPr>
          <a:xfrm>
            <a:off x="6143293" y="322137"/>
            <a:ext cx="2529723" cy="2306201"/>
            <a:chOff x="5711128" y="556975"/>
            <a:chExt cx="2529723" cy="2306201"/>
          </a:xfrm>
        </p:grpSpPr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0D299AC4-AA67-491E-93F2-EF8FF48842A4}"/>
                </a:ext>
              </a:extLst>
            </p:cNvPr>
            <p:cNvSpPr txBox="1"/>
            <p:nvPr/>
          </p:nvSpPr>
          <p:spPr>
            <a:xfrm>
              <a:off x="5711128" y="556975"/>
              <a:ext cx="2529723" cy="2306201"/>
            </a:xfrm>
            <a:prstGeom prst="ellipse">
              <a:avLst/>
            </a:prstGeom>
            <a:solidFill>
              <a:srgbClr val="EDE42B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60" name="Gráfico 59" descr="Ojo con relleno sólido">
              <a:extLst>
                <a:ext uri="{FF2B5EF4-FFF2-40B4-BE49-F238E27FC236}">
                  <a16:creationId xmlns:a16="http://schemas.microsoft.com/office/drawing/2014/main" id="{6D0B8598-676F-4327-BD08-DDF3BE04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45286" y="649683"/>
              <a:ext cx="914400" cy="914400"/>
            </a:xfrm>
            <a:prstGeom prst="rect">
              <a:avLst/>
            </a:prstGeom>
          </p:spPr>
        </p:pic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12B57C1B-6715-4DB4-B138-26E8BADD6F6A}"/>
              </a:ext>
            </a:extLst>
          </p:cNvPr>
          <p:cNvGrpSpPr/>
          <p:nvPr/>
        </p:nvGrpSpPr>
        <p:grpSpPr>
          <a:xfrm>
            <a:off x="3665529" y="2028263"/>
            <a:ext cx="2834545" cy="2306201"/>
            <a:chOff x="3533103" y="2175554"/>
            <a:chExt cx="2834545" cy="2306201"/>
          </a:xfrm>
        </p:grpSpPr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7DACC6AD-8620-4DE1-901B-54BB5C47AC6E}"/>
                </a:ext>
              </a:extLst>
            </p:cNvPr>
            <p:cNvSpPr txBox="1"/>
            <p:nvPr/>
          </p:nvSpPr>
          <p:spPr>
            <a:xfrm>
              <a:off x="3601544" y="2175554"/>
              <a:ext cx="2529723" cy="2306201"/>
            </a:xfrm>
            <a:prstGeom prst="ellipse">
              <a:avLst/>
            </a:prstGeom>
            <a:solidFill>
              <a:srgbClr val="EDE42B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pPr algn="ctr"/>
              <a:endParaRPr lang="es-MX" sz="2400" b="1" dirty="0">
                <a:ln w="22225">
                  <a:solidFill>
                    <a:schemeClr val="accent2"/>
                  </a:solidFill>
                  <a:prstDash val="solid"/>
                </a:ln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63" name="Gráfico 62" descr="Neanderthal hembra contorno">
              <a:extLst>
                <a:ext uri="{FF2B5EF4-FFF2-40B4-BE49-F238E27FC236}">
                  <a16:creationId xmlns:a16="http://schemas.microsoft.com/office/drawing/2014/main" id="{904A9BFC-5120-4688-87E8-76928B9D8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84127" y="2376030"/>
              <a:ext cx="632238" cy="632238"/>
            </a:xfrm>
            <a:prstGeom prst="rect">
              <a:avLst/>
            </a:prstGeom>
          </p:spPr>
        </p:pic>
        <p:pic>
          <p:nvPicPr>
            <p:cNvPr id="65" name="Gráfico 64" descr="Neanderthal hembra con relleno sólido">
              <a:extLst>
                <a:ext uri="{FF2B5EF4-FFF2-40B4-BE49-F238E27FC236}">
                  <a16:creationId xmlns:a16="http://schemas.microsoft.com/office/drawing/2014/main" id="{6E77C07D-84BD-4DC7-8E84-707AB1A26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2662" y="2433794"/>
              <a:ext cx="632238" cy="632238"/>
            </a:xfrm>
            <a:prstGeom prst="rect">
              <a:avLst/>
            </a:prstGeom>
          </p:spPr>
        </p:pic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DCCA5B80-F32A-4140-A278-61A2B8A5EFAC}"/>
                </a:ext>
              </a:extLst>
            </p:cNvPr>
            <p:cNvSpPr txBox="1"/>
            <p:nvPr/>
          </p:nvSpPr>
          <p:spPr>
            <a:xfrm>
              <a:off x="3533103" y="3229897"/>
              <a:ext cx="28345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15 – 34 </a:t>
              </a:r>
            </a:p>
            <a:p>
              <a:pPr algn="ctr"/>
              <a:r>
                <a:rPr lang="es-MX" sz="2400" b="1" dirty="0"/>
                <a:t>AÑOS </a:t>
              </a:r>
              <a:endParaRPr lang="es-MX" sz="1600" b="1" dirty="0"/>
            </a:p>
          </p:txBody>
        </p:sp>
      </p:grp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4951888-EB58-4A28-BB62-05A68F62278F}"/>
              </a:ext>
            </a:extLst>
          </p:cNvPr>
          <p:cNvSpPr txBox="1"/>
          <p:nvPr/>
        </p:nvSpPr>
        <p:spPr>
          <a:xfrm>
            <a:off x="6011633" y="1304477"/>
            <a:ext cx="2834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30 </a:t>
            </a:r>
            <a:r>
              <a:rPr lang="es-MX" sz="1600" b="1" dirty="0"/>
              <a:t>MINUTOS </a:t>
            </a:r>
          </a:p>
          <a:p>
            <a:pPr algn="ctr"/>
            <a:r>
              <a:rPr lang="es-MX" sz="1600" b="1" dirty="0"/>
              <a:t>POR DÍA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236303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4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4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4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4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1" name="Freeform: Shape 5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5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5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5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75" name="Rectangle 5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6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6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" name="Picture 6" descr="Pegatinas: Snapchat Fantasma | Redbubble">
            <a:extLst>
              <a:ext uri="{FF2B5EF4-FFF2-40B4-BE49-F238E27FC236}">
                <a16:creationId xmlns:a16="http://schemas.microsoft.com/office/drawing/2014/main" id="{61D94B07-0301-48FE-9AB9-57E8AA658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4" r="13477"/>
          <a:stretch/>
        </p:blipFill>
        <p:spPr bwMode="auto"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: Shape 6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48FC288F-62F1-4558-96AC-C96AD7B2E810}"/>
              </a:ext>
            </a:extLst>
          </p:cNvPr>
          <p:cNvSpPr txBox="1"/>
          <p:nvPr/>
        </p:nvSpPr>
        <p:spPr>
          <a:xfrm>
            <a:off x="5926623" y="1459469"/>
            <a:ext cx="587824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Google Play 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★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4.2 estrellas </a:t>
            </a:r>
          </a:p>
          <a:p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#3 en principales gratis en la categoría de social</a:t>
            </a:r>
          </a:p>
          <a:p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App Store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★ 3.8 estrellas </a:t>
            </a:r>
          </a:p>
          <a:p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#3 en principales gratis en la categoría de social</a:t>
            </a:r>
          </a:p>
          <a:p>
            <a:pPr algn="l"/>
            <a:endParaRPr lang="es-MX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4" descr="APP – Asile cosmetix">
            <a:extLst>
              <a:ext uri="{FF2B5EF4-FFF2-40B4-BE49-F238E27FC236}">
                <a16:creationId xmlns:a16="http://schemas.microsoft.com/office/drawing/2014/main" id="{2A1C342F-9C4B-46A7-AA55-F1B946D0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7" r="17121"/>
          <a:stretch/>
        </p:blipFill>
        <p:spPr bwMode="auto">
          <a:xfrm>
            <a:off x="5973105" y="2992651"/>
            <a:ext cx="512477" cy="4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5FF0FEAE-946B-4DC9-B743-95C9CF6594E5}"/>
              </a:ext>
            </a:extLst>
          </p:cNvPr>
          <p:cNvSpPr txBox="1"/>
          <p:nvPr/>
        </p:nvSpPr>
        <p:spPr>
          <a:xfrm>
            <a:off x="5135507" y="4789020"/>
            <a:ext cx="3502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Cantidad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 variedad de filtros.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expansión del tipo de comunicación.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Respaldo de tus fotos, videos, historias, </a:t>
            </a:r>
            <a:r>
              <a:rPr lang="es-MX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endParaRPr lang="es-MX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E5E89197-6620-4F4F-B3D6-9EABC553B29A}"/>
              </a:ext>
            </a:extLst>
          </p:cNvPr>
          <p:cNvSpPr txBox="1"/>
          <p:nvPr/>
        </p:nvSpPr>
        <p:spPr>
          <a:xfrm>
            <a:off x="8941830" y="4789020"/>
            <a:ext cx="3249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Consumo alto de batería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Fallas en el inicio de sesión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 aplicación se traba </a:t>
            </a:r>
          </a:p>
          <a:p>
            <a:endParaRPr lang="es-MX" dirty="0"/>
          </a:p>
        </p:txBody>
      </p: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41F7874-1F3B-473A-852B-62D1ECA28C50}"/>
              </a:ext>
            </a:extLst>
          </p:cNvPr>
          <p:cNvCxnSpPr/>
          <p:nvPr/>
        </p:nvCxnSpPr>
        <p:spPr>
          <a:xfrm>
            <a:off x="8767756" y="4674272"/>
            <a:ext cx="0" cy="17068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EF6E54C1-5264-42AF-94D1-70AFB470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765" y="227091"/>
            <a:ext cx="6469690" cy="780192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Meiryo"/>
              </a:rPr>
              <a:t>Recepción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a typeface="Meiryo"/>
              </a:rPr>
              <a:t> de los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Meiryo"/>
              </a:rPr>
              <a:t>usuarios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ea typeface="Meiryo"/>
            </a:endParaRPr>
          </a:p>
        </p:txBody>
      </p:sp>
      <p:pic>
        <p:nvPicPr>
          <p:cNvPr id="23" name="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1D6C98A-C05F-4866-A864-F4F3FB536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42" y="1273476"/>
            <a:ext cx="1082984" cy="6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9A30E-D146-4AB7-8F31-85E2663A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72" y="650449"/>
            <a:ext cx="6665976" cy="950128"/>
          </a:xfrm>
        </p:spPr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68B5BF-C4B5-44AB-A577-62627EBF5867}"/>
              </a:ext>
            </a:extLst>
          </p:cNvPr>
          <p:cNvSpPr txBox="1"/>
          <p:nvPr/>
        </p:nvSpPr>
        <p:spPr>
          <a:xfrm>
            <a:off x="1714500" y="1683236"/>
            <a:ext cx="8763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Coincidimos que la creación de una app debe comenzarse con una idea sólida, pero con la flexibilidad de ir incorporando lo que el usuario desee, al final de todo es a quien deseamos satisfacer. </a:t>
            </a:r>
          </a:p>
          <a:p>
            <a:pPr algn="just"/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onocimientos en desarrollo de aplicaciones, equipo multidisciplinario combinado con la perseverancia y trabajo constante se puede obtener rentabilidad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mercado de las apps se ha convertido en una nueva económica con grandes oportunidades para los programadores.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 cuanto a Snapchat felicitamos su idea por los buenos momentos que nos hace pasar y la facilidad que nos da para expresar lo que sentimos con creatividad.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</a:rPr>
              <a:t>N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 mejorar sus cifras operativas podría complicar el panorama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8112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Straight Connector 12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2" name="Rectangle 12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3" name="Freeform: Shape 129">
            <a:extLst>
              <a:ext uri="{FF2B5EF4-FFF2-40B4-BE49-F238E27FC236}">
                <a16:creationId xmlns:a16="http://schemas.microsoft.com/office/drawing/2014/main" id="{B0EBD930-13B6-4AA7-8442-D8477FE2C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567" y="775664"/>
            <a:ext cx="2829977" cy="260382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6F4F5563-BEC8-4A69-A657-AC9457F33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161" y="621282"/>
            <a:ext cx="3172430" cy="296008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6D29C94F-5927-45DF-8984-3D8402CB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3184" y="741164"/>
            <a:ext cx="3022088" cy="273734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CDEFC2-B54B-43D0-A0CC-3764E834F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49246"/>
          <a:stretch/>
        </p:blipFill>
        <p:spPr>
          <a:xfrm>
            <a:off x="849036" y="1067100"/>
            <a:ext cx="3461658" cy="315132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397973" y="0"/>
                </a:moveTo>
                <a:cubicBezTo>
                  <a:pt x="1558592" y="0"/>
                  <a:pt x="1706420" y="30080"/>
                  <a:pt x="1837422" y="89320"/>
                </a:cubicBezTo>
                <a:cubicBezTo>
                  <a:pt x="1960192" y="144883"/>
                  <a:pt x="2068023" y="225980"/>
                  <a:pt x="2157925" y="330315"/>
                </a:cubicBezTo>
                <a:cubicBezTo>
                  <a:pt x="2341663" y="543630"/>
                  <a:pt x="2442835" y="846776"/>
                  <a:pt x="2442835" y="1183934"/>
                </a:cubicBezTo>
                <a:cubicBezTo>
                  <a:pt x="2442835" y="1318451"/>
                  <a:pt x="2403676" y="1426410"/>
                  <a:pt x="2315923" y="1534012"/>
                </a:cubicBezTo>
                <a:cubicBezTo>
                  <a:pt x="2224133" y="1646569"/>
                  <a:pt x="2086213" y="1750240"/>
                  <a:pt x="1940168" y="1859987"/>
                </a:cubicBezTo>
                <a:cubicBezTo>
                  <a:pt x="1913222" y="1880210"/>
                  <a:pt x="1885386" y="1901149"/>
                  <a:pt x="1857551" y="1922342"/>
                </a:cubicBezTo>
                <a:cubicBezTo>
                  <a:pt x="1608393" y="2112012"/>
                  <a:pt x="1426542" y="2236365"/>
                  <a:pt x="1178694" y="2236365"/>
                </a:cubicBezTo>
                <a:cubicBezTo>
                  <a:pt x="801051" y="2236365"/>
                  <a:pt x="533598" y="2083719"/>
                  <a:pt x="284438" y="1725930"/>
                </a:cubicBezTo>
                <a:cubicBezTo>
                  <a:pt x="251833" y="1679100"/>
                  <a:pt x="219960" y="1636509"/>
                  <a:pt x="189137" y="1595346"/>
                </a:cubicBezTo>
                <a:cubicBezTo>
                  <a:pt x="61386" y="1424674"/>
                  <a:pt x="0" y="1335916"/>
                  <a:pt x="0" y="1183934"/>
                </a:cubicBezTo>
                <a:cubicBezTo>
                  <a:pt x="0" y="1033026"/>
                  <a:pt x="38477" y="883954"/>
                  <a:pt x="114279" y="740859"/>
                </a:cubicBezTo>
                <a:cubicBezTo>
                  <a:pt x="188455" y="600878"/>
                  <a:pt x="294503" y="472747"/>
                  <a:pt x="429436" y="360139"/>
                </a:cubicBezTo>
                <a:cubicBezTo>
                  <a:pt x="562062" y="249422"/>
                  <a:pt x="719588" y="158111"/>
                  <a:pt x="885082" y="96112"/>
                </a:cubicBezTo>
                <a:cubicBezTo>
                  <a:pt x="1055033" y="32328"/>
                  <a:pt x="1227656" y="0"/>
                  <a:pt x="1397973" y="0"/>
                </a:cubicBezTo>
                <a:close/>
              </a:path>
            </a:pathLst>
          </a:custGeom>
        </p:spPr>
      </p:pic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5FB4AC3B-162F-4BA3-9CAE-3917EA80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699832" y="774377"/>
            <a:ext cx="2792336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10D1245A-B861-4943-B538-8696E6C77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09785" y="572497"/>
            <a:ext cx="3172430" cy="296008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CD45A2DC-2F6D-4746-B816-E638849B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645419" y="664866"/>
            <a:ext cx="2942196" cy="27753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F63620-9798-4E3E-AD2D-02A119F7C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2" r="-4" b="39978"/>
          <a:stretch/>
        </p:blipFill>
        <p:spPr>
          <a:xfrm>
            <a:off x="4559721" y="1076812"/>
            <a:ext cx="3475692" cy="3181924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</p:spPr>
      </p:pic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717CF268-BB2F-41B3-951C-FA3761CD2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76458" y="823162"/>
            <a:ext cx="2792336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DEB58610-1B82-4AC6-AD98-3834A9F09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6411" y="621282"/>
            <a:ext cx="3172430" cy="296008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C03D20A8-4350-41F8-BED8-9E2FA91DF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35425" y="741164"/>
            <a:ext cx="2943390" cy="26965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agen 4" descr="Un dibujo de una persona con la mano&#10;&#10;Descripción generada automáticamente con confianza baja">
            <a:extLst>
              <a:ext uri="{FF2B5EF4-FFF2-40B4-BE49-F238E27FC236}">
                <a16:creationId xmlns:a16="http://schemas.microsoft.com/office/drawing/2014/main" id="{FF394ECA-5903-456D-91D2-6F166940F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69" r="-4" b="43291"/>
          <a:stretch/>
        </p:blipFill>
        <p:spPr>
          <a:xfrm>
            <a:off x="8351209" y="983142"/>
            <a:ext cx="3409531" cy="3121355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044862" y="0"/>
                </a:moveTo>
                <a:cubicBezTo>
                  <a:pt x="1215179" y="0"/>
                  <a:pt x="1387802" y="32328"/>
                  <a:pt x="1557753" y="96112"/>
                </a:cubicBezTo>
                <a:cubicBezTo>
                  <a:pt x="1723247" y="158111"/>
                  <a:pt x="1880773" y="249422"/>
                  <a:pt x="2013399" y="360139"/>
                </a:cubicBezTo>
                <a:cubicBezTo>
                  <a:pt x="2148332" y="472747"/>
                  <a:pt x="2254380" y="600878"/>
                  <a:pt x="2328556" y="740859"/>
                </a:cubicBezTo>
                <a:cubicBezTo>
                  <a:pt x="2404358" y="883954"/>
                  <a:pt x="2442835" y="1033026"/>
                  <a:pt x="2442835" y="1183934"/>
                </a:cubicBezTo>
                <a:cubicBezTo>
                  <a:pt x="2442835" y="1335916"/>
                  <a:pt x="2381449" y="1424674"/>
                  <a:pt x="2253698" y="1595346"/>
                </a:cubicBezTo>
                <a:cubicBezTo>
                  <a:pt x="2222875" y="1636509"/>
                  <a:pt x="2191002" y="1679100"/>
                  <a:pt x="2158397" y="1725930"/>
                </a:cubicBezTo>
                <a:cubicBezTo>
                  <a:pt x="1909237" y="2083719"/>
                  <a:pt x="1641784" y="2236365"/>
                  <a:pt x="1264141" y="2236365"/>
                </a:cubicBezTo>
                <a:cubicBezTo>
                  <a:pt x="1016293" y="2236365"/>
                  <a:pt x="834443" y="2112012"/>
                  <a:pt x="585284" y="1922342"/>
                </a:cubicBezTo>
                <a:cubicBezTo>
                  <a:pt x="557449" y="1901149"/>
                  <a:pt x="529613" y="1880210"/>
                  <a:pt x="502667" y="1859987"/>
                </a:cubicBezTo>
                <a:cubicBezTo>
                  <a:pt x="356623" y="1750240"/>
                  <a:pt x="218702" y="1646569"/>
                  <a:pt x="126912" y="1534012"/>
                </a:cubicBezTo>
                <a:cubicBezTo>
                  <a:pt x="39159" y="1426410"/>
                  <a:pt x="0" y="1318451"/>
                  <a:pt x="0" y="1183934"/>
                </a:cubicBezTo>
                <a:cubicBezTo>
                  <a:pt x="0" y="846776"/>
                  <a:pt x="101173" y="543630"/>
                  <a:pt x="284911" y="330315"/>
                </a:cubicBezTo>
                <a:cubicBezTo>
                  <a:pt x="374812" y="225981"/>
                  <a:pt x="482643" y="144883"/>
                  <a:pt x="605414" y="89320"/>
                </a:cubicBezTo>
                <a:cubicBezTo>
                  <a:pt x="736415" y="30080"/>
                  <a:pt x="884243" y="0"/>
                  <a:pt x="1044862" y="0"/>
                </a:cubicBezTo>
                <a:close/>
              </a:path>
            </a:pathLst>
          </a:cu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5719D4-2B9F-4321-B10C-98ECAB7E2245}"/>
              </a:ext>
            </a:extLst>
          </p:cNvPr>
          <p:cNvSpPr txBox="1"/>
          <p:nvPr/>
        </p:nvSpPr>
        <p:spPr>
          <a:xfrm>
            <a:off x="1920240" y="4695915"/>
            <a:ext cx="8932863" cy="1386422"/>
          </a:xfrm>
          <a:prstGeom prst="rect">
            <a:avLst/>
          </a:prstGeom>
        </p:spPr>
        <p:txBody>
          <a:bodyPr vert="horz" lIns="109728" tIns="109728" rIns="109728" bIns="91440" rtlCol="0">
            <a:normAutofit lnSpcReduction="10000"/>
          </a:bodyPr>
          <a:lstStyle/>
          <a:p>
            <a:pPr algn="ctr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60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974991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B462F4-2A6E-46AC-B542-5C709333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63" y="943429"/>
            <a:ext cx="3377474" cy="844060"/>
          </a:xfrm>
        </p:spPr>
        <p:txBody>
          <a:bodyPr/>
          <a:lstStyle/>
          <a:p>
            <a:pPr algn="ctr"/>
            <a:r>
              <a:rPr lang="es-MX"/>
              <a:t>Bibliografías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FA2931-7B55-4E42-A2E4-87802D785066}"/>
              </a:ext>
            </a:extLst>
          </p:cNvPr>
          <p:cNvSpPr txBox="1"/>
          <p:nvPr/>
        </p:nvSpPr>
        <p:spPr>
          <a:xfrm>
            <a:off x="1925817" y="2406204"/>
            <a:ext cx="8340365" cy="396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Qué son las “apps” y para qué sirven. 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Sitio web BBC News (2011, </a:t>
            </a:r>
            <a:r>
              <a:rPr lang="en-US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abril</a:t>
            </a: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9). </a:t>
            </a: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Recuperado el 20 de octubre del 2021 de, </a:t>
            </a:r>
            <a:r>
              <a:rPr lang="es-MX" sz="10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https://www.bbc.com/mundo/noticias/2011/04/110408_1336_tecnologia_apps_negocios_celulares_telefonos_inteligentes_dc</a:t>
            </a:r>
            <a:endParaRPr lang="es-MX" sz="10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¿Qué son las apps y cuál es su origen? Sitio web La mina digital (2019, noviembre 20). Recuperado el 20 de octubre del 2021 de, </a:t>
            </a:r>
            <a:r>
              <a:rPr lang="es-MX" sz="10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https://www.laminadigital.es/que-son-las-apps-origen/</a:t>
            </a:r>
            <a:endParaRPr lang="es-MX" sz="10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Escribano, David. Esta es la historia de las aplicaciones móviles. Sitio web </a:t>
            </a:r>
            <a:r>
              <a:rPr lang="es-MX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Skyscanner</a:t>
            </a: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(2018, noviembre 27).  Recuperado el 20 de octubre del 2021 de, </a:t>
            </a:r>
            <a:r>
              <a:rPr lang="es-MX" sz="10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https://www.skyscanner.es/noticias/esta-es-la-historia-de-las-aplicaciones-moviles</a:t>
            </a:r>
            <a:endParaRPr lang="es-MX" sz="1000" u="sng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Folgar Morán, Evelin M. Uso de la red social Snapchat. </a:t>
            </a:r>
            <a:r>
              <a:rPr lang="es-MX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Tésis</a:t>
            </a: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Universidad de San Carlos de Guatemala (2017, noviembre) [En línea]. Recuperado el 21 de octubre del 2021, de </a:t>
            </a:r>
            <a:r>
              <a:rPr lang="es-MX" sz="10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http://biblioteca.usac.edu.gt/tesis/16/16_1601.pdf</a:t>
            </a:r>
            <a:endParaRPr lang="es-MX" sz="10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Osman, Maddy. Estadísticas y Datos Locos e Interesantes de Snapchat (2021). Sitio web </a:t>
            </a:r>
            <a:r>
              <a:rPr lang="es-MX" sz="1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Kinsta</a:t>
            </a: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Recuperado el 21 de octubre del 2021 de, </a:t>
            </a:r>
            <a:r>
              <a:rPr lang="es-MX" sz="10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https://kinsta.com/es/blog/snapchat-estadisticas/</a:t>
            </a:r>
            <a:endParaRPr lang="es-MX" sz="10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Statista. (2020, 29 mayo). Países con más usuarios de Snapchat en abril de 2020. Recuperado 22 de octubre de 2021, de </a:t>
            </a:r>
            <a:r>
              <a:rPr lang="es-MX" sz="10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https://es.statista.com/estadisticas/1042946/ranking-de-los-paises-con-mas-usuarios-de-snapchat-a-nivel-mundial/</a:t>
            </a:r>
            <a:endParaRPr lang="es-MX" sz="10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Chan, J. (2021, 4 mayo). Top Apps Worldwide for April 2021 by Downloads. </a:t>
            </a: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Sensor Tower Blog. Recuperado 22 de octubre de 2021, de </a:t>
            </a:r>
            <a:r>
              <a:rPr lang="es-MX" sz="10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https://sensortower.com/blog/top-apps-worldwide-april-2021-by-downloads</a:t>
            </a:r>
            <a:endParaRPr lang="es-MX" sz="10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Snap. (s. f.). Condiciones de servicio de Snap Inc. - Snap Inc. Snap Inc. Recuperado 22 de octubre de 2021, de </a:t>
            </a:r>
            <a:r>
              <a:rPr lang="es-MX" sz="10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https://snap.com/es/terms</a:t>
            </a:r>
            <a:endParaRPr lang="es-MX" sz="10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s-MX" sz="1000" dirty="0">
              <a:effectLst/>
              <a:latin typeface="Cambria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60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4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4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6" name="Freeform: Shape 4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9" name="Freeform: Shape 4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Freeform: Shape 5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5" name="Freeform: Shape 5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6" name="Freeform: Shape 5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37" name="Rectangle 5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FEF21FF-8CF9-4D47-9732-9FADEB41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1" y="226499"/>
            <a:ext cx="6410332" cy="1079966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4900">
                <a:solidFill>
                  <a:schemeClr val="tx1">
                    <a:lumMod val="85000"/>
                    <a:lumOff val="15000"/>
                  </a:schemeClr>
                </a:solidFill>
              </a:rPr>
              <a:t>APPS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150" name="Freeform: Shape 58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" name="Freeform: Shape 60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4" name="Freeform: Shape 62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6" name="Imagen 3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10FD894-0236-4152-B406-06F47FE41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0" r="22145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18" name="Rectángulo: esquinas redondeadas 217">
            <a:extLst>
              <a:ext uri="{FF2B5EF4-FFF2-40B4-BE49-F238E27FC236}">
                <a16:creationId xmlns:a16="http://schemas.microsoft.com/office/drawing/2014/main" id="{DB2F977D-3B91-40C8-A01F-F19B71853318}"/>
              </a:ext>
            </a:extLst>
          </p:cNvPr>
          <p:cNvSpPr/>
          <p:nvPr/>
        </p:nvSpPr>
        <p:spPr>
          <a:xfrm>
            <a:off x="574986" y="2382034"/>
            <a:ext cx="1040402" cy="5740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err="1">
                <a:solidFill>
                  <a:schemeClr val="tx1"/>
                </a:solidFill>
                <a:latin typeface="+mj-lt"/>
              </a:rPr>
              <a:t>Wallet’s</a:t>
            </a:r>
            <a:endParaRPr lang="es-MX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9" name="Rectángulo: esquinas redondeadas 218">
            <a:extLst>
              <a:ext uri="{FF2B5EF4-FFF2-40B4-BE49-F238E27FC236}">
                <a16:creationId xmlns:a16="http://schemas.microsoft.com/office/drawing/2014/main" id="{1F114170-ED00-4E9E-9A04-E108330F2FF4}"/>
              </a:ext>
            </a:extLst>
          </p:cNvPr>
          <p:cNvSpPr/>
          <p:nvPr/>
        </p:nvSpPr>
        <p:spPr>
          <a:xfrm>
            <a:off x="521565" y="1555845"/>
            <a:ext cx="5852744" cy="68848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MX" sz="1400">
                <a:solidFill>
                  <a:schemeClr val="tx1"/>
                </a:solidFill>
                <a:latin typeface="+mj-lt"/>
              </a:rPr>
              <a:t>Programa informático que se puede instalar en algún dispositivo móvil y que ayuda a realizar ciertas actividades específicas.</a:t>
            </a:r>
          </a:p>
          <a:p>
            <a:pPr algn="ctr"/>
            <a:endParaRPr lang="es-MX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4" name="Rectángulo: esquinas redondeadas 223">
            <a:extLst>
              <a:ext uri="{FF2B5EF4-FFF2-40B4-BE49-F238E27FC236}">
                <a16:creationId xmlns:a16="http://schemas.microsoft.com/office/drawing/2014/main" id="{DBFCFCA2-8BB5-4197-BD89-C6551CC25EE6}"/>
              </a:ext>
            </a:extLst>
          </p:cNvPr>
          <p:cNvSpPr/>
          <p:nvPr/>
        </p:nvSpPr>
        <p:spPr>
          <a:xfrm>
            <a:off x="1712640" y="2394817"/>
            <a:ext cx="1040402" cy="5740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+mj-lt"/>
              </a:rPr>
              <a:t>Redes sociales</a:t>
            </a:r>
          </a:p>
        </p:txBody>
      </p:sp>
      <p:sp>
        <p:nvSpPr>
          <p:cNvPr id="225" name="Rectángulo: esquinas redondeadas 224">
            <a:extLst>
              <a:ext uri="{FF2B5EF4-FFF2-40B4-BE49-F238E27FC236}">
                <a16:creationId xmlns:a16="http://schemas.microsoft.com/office/drawing/2014/main" id="{8D37C903-2621-4D19-8EEC-32DE687BB222}"/>
              </a:ext>
            </a:extLst>
          </p:cNvPr>
          <p:cNvSpPr/>
          <p:nvPr/>
        </p:nvSpPr>
        <p:spPr>
          <a:xfrm>
            <a:off x="2852737" y="2394817"/>
            <a:ext cx="1118063" cy="5740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+mj-lt"/>
              </a:rPr>
              <a:t>Mensajería</a:t>
            </a:r>
          </a:p>
        </p:txBody>
      </p:sp>
      <p:sp>
        <p:nvSpPr>
          <p:cNvPr id="226" name="Rectángulo: esquinas redondeadas 225">
            <a:extLst>
              <a:ext uri="{FF2B5EF4-FFF2-40B4-BE49-F238E27FC236}">
                <a16:creationId xmlns:a16="http://schemas.microsoft.com/office/drawing/2014/main" id="{897BB6E1-AA78-439C-8BA4-D709A6F3F93E}"/>
              </a:ext>
            </a:extLst>
          </p:cNvPr>
          <p:cNvSpPr/>
          <p:nvPr/>
        </p:nvSpPr>
        <p:spPr>
          <a:xfrm>
            <a:off x="4059525" y="2385719"/>
            <a:ext cx="1118063" cy="5740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+mj-lt"/>
              </a:rPr>
              <a:t>Fotos y videos</a:t>
            </a:r>
          </a:p>
        </p:txBody>
      </p:sp>
      <p:sp>
        <p:nvSpPr>
          <p:cNvPr id="227" name="Rectángulo: esquinas redondeadas 226">
            <a:extLst>
              <a:ext uri="{FF2B5EF4-FFF2-40B4-BE49-F238E27FC236}">
                <a16:creationId xmlns:a16="http://schemas.microsoft.com/office/drawing/2014/main" id="{27D7D8DE-BBB4-430A-A717-373B5A918B25}"/>
              </a:ext>
            </a:extLst>
          </p:cNvPr>
          <p:cNvSpPr/>
          <p:nvPr/>
        </p:nvSpPr>
        <p:spPr>
          <a:xfrm>
            <a:off x="5259228" y="2394817"/>
            <a:ext cx="975832" cy="55721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>
                <a:solidFill>
                  <a:schemeClr val="tx1"/>
                </a:solidFill>
                <a:latin typeface="+mj-lt"/>
              </a:rPr>
              <a:t>Salud</a:t>
            </a:r>
          </a:p>
        </p:txBody>
      </p:sp>
      <p:sp>
        <p:nvSpPr>
          <p:cNvPr id="228" name="Rectángulo: esquinas redondeadas 227">
            <a:extLst>
              <a:ext uri="{FF2B5EF4-FFF2-40B4-BE49-F238E27FC236}">
                <a16:creationId xmlns:a16="http://schemas.microsoft.com/office/drawing/2014/main" id="{E13E2C52-8D2D-44F8-B37A-C4D55DCB57CE}"/>
              </a:ext>
            </a:extLst>
          </p:cNvPr>
          <p:cNvSpPr/>
          <p:nvPr/>
        </p:nvSpPr>
        <p:spPr>
          <a:xfrm>
            <a:off x="595521" y="3372267"/>
            <a:ext cx="5745903" cy="68848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>
                <a:solidFill>
                  <a:schemeClr val="tx1"/>
                </a:solidFill>
                <a:latin typeface="+mj-lt"/>
              </a:rPr>
              <a:t> PDA (Personal Digital </a:t>
            </a:r>
            <a:r>
              <a:rPr lang="es-MX" sz="1400" err="1">
                <a:solidFill>
                  <a:schemeClr val="tx1"/>
                </a:solidFill>
                <a:latin typeface="+mj-lt"/>
              </a:rPr>
              <a:t>Assistant</a:t>
            </a:r>
            <a:r>
              <a:rPr lang="es-MX" sz="1400">
                <a:solidFill>
                  <a:schemeClr val="tx1"/>
                </a:solidFill>
                <a:latin typeface="+mj-lt"/>
              </a:rPr>
              <a:t>), a mediados de los 80</a:t>
            </a:r>
            <a:endParaRPr lang="es-MX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9" name="Rectángulo: esquinas redondeadas 228">
            <a:extLst>
              <a:ext uri="{FF2B5EF4-FFF2-40B4-BE49-F238E27FC236}">
                <a16:creationId xmlns:a16="http://schemas.microsoft.com/office/drawing/2014/main" id="{2087692B-1690-4436-B7E7-E1CD776B962F}"/>
              </a:ext>
            </a:extLst>
          </p:cNvPr>
          <p:cNvSpPr/>
          <p:nvPr/>
        </p:nvSpPr>
        <p:spPr>
          <a:xfrm>
            <a:off x="595520" y="4329876"/>
            <a:ext cx="5745903" cy="68848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i="1">
                <a:solidFill>
                  <a:schemeClr val="tx1"/>
                </a:solidFill>
                <a:latin typeface="+mj-lt"/>
              </a:rPr>
              <a:t> </a:t>
            </a:r>
            <a:r>
              <a:rPr lang="es-MX" sz="1400" i="1" err="1">
                <a:solidFill>
                  <a:schemeClr val="tx1"/>
                </a:solidFill>
                <a:latin typeface="+mj-lt"/>
              </a:rPr>
              <a:t>The</a:t>
            </a:r>
            <a:r>
              <a:rPr lang="es-MX" sz="1400" i="1">
                <a:solidFill>
                  <a:schemeClr val="tx1"/>
                </a:solidFill>
                <a:latin typeface="+mj-lt"/>
              </a:rPr>
              <a:t> Snake  </a:t>
            </a:r>
            <a:r>
              <a:rPr lang="es-MX" sz="1400">
                <a:solidFill>
                  <a:schemeClr val="tx1"/>
                </a:solidFill>
                <a:latin typeface="+mj-lt"/>
              </a:rPr>
              <a:t>gran éxito en 1997</a:t>
            </a:r>
            <a:endParaRPr lang="es-MX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0" name="Rectángulo: esquinas redondeadas 229">
            <a:extLst>
              <a:ext uri="{FF2B5EF4-FFF2-40B4-BE49-F238E27FC236}">
                <a16:creationId xmlns:a16="http://schemas.microsoft.com/office/drawing/2014/main" id="{11B4EDD2-7930-4006-93AE-CBBD7516DAEA}"/>
              </a:ext>
            </a:extLst>
          </p:cNvPr>
          <p:cNvSpPr/>
          <p:nvPr/>
        </p:nvSpPr>
        <p:spPr>
          <a:xfrm>
            <a:off x="595520" y="5287485"/>
            <a:ext cx="5745903" cy="68848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i="1">
                <a:solidFill>
                  <a:schemeClr val="tx1"/>
                </a:solidFill>
                <a:latin typeface="+mj-lt"/>
              </a:rPr>
              <a:t> </a:t>
            </a:r>
            <a:r>
              <a:rPr lang="es-MX" sz="1400">
                <a:solidFill>
                  <a:schemeClr val="tx1"/>
                </a:solidFill>
                <a:latin typeface="+mj-lt"/>
              </a:rPr>
              <a:t>2008 se populariza el termino con App Store y Android </a:t>
            </a:r>
            <a:r>
              <a:rPr lang="es-MX" sz="1400" err="1">
                <a:solidFill>
                  <a:schemeClr val="tx1"/>
                </a:solidFill>
                <a:latin typeface="+mj-lt"/>
              </a:rPr>
              <a:t>Market</a:t>
            </a:r>
            <a:endParaRPr lang="es-MX" sz="16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54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9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7ACB619-0A09-4C51-8BA5-9BDECE7E4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44D3CAF-8753-4313-AA2D-F75CAC4DD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0637" y="0"/>
            <a:ext cx="4013331" cy="2742133"/>
          </a:xfrm>
          <a:custGeom>
            <a:avLst/>
            <a:gdLst>
              <a:gd name="connsiteX0" fmla="*/ 294151 w 4013331"/>
              <a:gd name="connsiteY0" fmla="*/ 0 h 2742133"/>
              <a:gd name="connsiteX1" fmla="*/ 3844057 w 4013331"/>
              <a:gd name="connsiteY1" fmla="*/ 0 h 2742133"/>
              <a:gd name="connsiteX2" fmla="*/ 3892490 w 4013331"/>
              <a:gd name="connsiteY2" fmla="*/ 131440 h 2742133"/>
              <a:gd name="connsiteX3" fmla="*/ 4013331 w 4013331"/>
              <a:gd name="connsiteY3" fmla="*/ 941251 h 2742133"/>
              <a:gd name="connsiteX4" fmla="*/ 3804827 w 4013331"/>
              <a:gd name="connsiteY4" fmla="*/ 1540292 h 2742133"/>
              <a:gd name="connsiteX5" fmla="*/ 3187498 w 4013331"/>
              <a:gd name="connsiteY5" fmla="*/ 2098087 h 2742133"/>
              <a:gd name="connsiteX6" fmla="*/ 3051769 w 4013331"/>
              <a:gd name="connsiteY6" fmla="*/ 2204787 h 2742133"/>
              <a:gd name="connsiteX7" fmla="*/ 1936476 w 4013331"/>
              <a:gd name="connsiteY7" fmla="*/ 2742133 h 2742133"/>
              <a:gd name="connsiteX8" fmla="*/ 467303 w 4013331"/>
              <a:gd name="connsiteY8" fmla="*/ 1868695 h 2742133"/>
              <a:gd name="connsiteX9" fmla="*/ 310732 w 4013331"/>
              <a:gd name="connsiteY9" fmla="*/ 1645244 h 2742133"/>
              <a:gd name="connsiteX10" fmla="*/ 0 w 4013331"/>
              <a:gd name="connsiteY10" fmla="*/ 941251 h 2742133"/>
              <a:gd name="connsiteX11" fmla="*/ 187749 w 4013331"/>
              <a:gd name="connsiteY11" fmla="*/ 183076 h 2742133"/>
              <a:gd name="connsiteX12" fmla="*/ 288888 w 4013331"/>
              <a:gd name="connsiteY12" fmla="*/ 7329 h 274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13331" h="2742133">
                <a:moveTo>
                  <a:pt x="294151" y="0"/>
                </a:moveTo>
                <a:lnTo>
                  <a:pt x="3844057" y="0"/>
                </a:lnTo>
                <a:lnTo>
                  <a:pt x="3892490" y="131440"/>
                </a:lnTo>
                <a:cubicBezTo>
                  <a:pt x="3971777" y="378867"/>
                  <a:pt x="4013331" y="652783"/>
                  <a:pt x="4013331" y="941251"/>
                </a:cubicBezTo>
                <a:cubicBezTo>
                  <a:pt x="4013331" y="1171430"/>
                  <a:pt x="3948997" y="1356167"/>
                  <a:pt x="3804827" y="1540292"/>
                </a:cubicBezTo>
                <a:cubicBezTo>
                  <a:pt x="3654026" y="1732895"/>
                  <a:pt x="3427436" y="1910292"/>
                  <a:pt x="3187498" y="2098087"/>
                </a:cubicBezTo>
                <a:cubicBezTo>
                  <a:pt x="3143231" y="2132693"/>
                  <a:pt x="3097499" y="2168522"/>
                  <a:pt x="3051769" y="2204787"/>
                </a:cubicBezTo>
                <a:cubicBezTo>
                  <a:pt x="2642425" y="2529345"/>
                  <a:pt x="2343664" y="2742133"/>
                  <a:pt x="1936476" y="2742133"/>
                </a:cubicBezTo>
                <a:cubicBezTo>
                  <a:pt x="1316045" y="2742133"/>
                  <a:pt x="876647" y="2480932"/>
                  <a:pt x="467303" y="1868695"/>
                </a:cubicBezTo>
                <a:cubicBezTo>
                  <a:pt x="413736" y="1788559"/>
                  <a:pt x="361372" y="1715679"/>
                  <a:pt x="310732" y="1645244"/>
                </a:cubicBezTo>
                <a:cubicBezTo>
                  <a:pt x="100850" y="1353195"/>
                  <a:pt x="0" y="1201315"/>
                  <a:pt x="0" y="941251"/>
                </a:cubicBezTo>
                <a:cubicBezTo>
                  <a:pt x="0" y="683021"/>
                  <a:pt x="63214" y="427935"/>
                  <a:pt x="187749" y="183076"/>
                </a:cubicBezTo>
                <a:cubicBezTo>
                  <a:pt x="218215" y="123194"/>
                  <a:pt x="251953" y="64578"/>
                  <a:pt x="288888" y="73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D4A9DCA-CD08-4326-A478-9ABDAC690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319" y="0"/>
            <a:ext cx="3401415" cy="2440484"/>
          </a:xfrm>
          <a:custGeom>
            <a:avLst/>
            <a:gdLst>
              <a:gd name="connsiteX0" fmla="*/ 332917 w 3401415"/>
              <a:gd name="connsiteY0" fmla="*/ 0 h 2440484"/>
              <a:gd name="connsiteX1" fmla="*/ 3207137 w 3401415"/>
              <a:gd name="connsiteY1" fmla="*/ 0 h 2440484"/>
              <a:gd name="connsiteX2" fmla="*/ 3242654 w 3401415"/>
              <a:gd name="connsiteY2" fmla="*/ 74937 h 2440484"/>
              <a:gd name="connsiteX3" fmla="*/ 3401415 w 3401415"/>
              <a:gd name="connsiteY3" fmla="*/ 914184 h 2440484"/>
              <a:gd name="connsiteX4" fmla="*/ 3224702 w 3401415"/>
              <a:gd name="connsiteY4" fmla="*/ 1421888 h 2440484"/>
              <a:gd name="connsiteX5" fmla="*/ 2701498 w 3401415"/>
              <a:gd name="connsiteY5" fmla="*/ 1894635 h 2440484"/>
              <a:gd name="connsiteX6" fmla="*/ 2586463 w 3401415"/>
              <a:gd name="connsiteY6" fmla="*/ 1985068 h 2440484"/>
              <a:gd name="connsiteX7" fmla="*/ 1641219 w 3401415"/>
              <a:gd name="connsiteY7" fmla="*/ 2440484 h 2440484"/>
              <a:gd name="connsiteX8" fmla="*/ 396053 w 3401415"/>
              <a:gd name="connsiteY8" fmla="*/ 1700219 h 2440484"/>
              <a:gd name="connsiteX9" fmla="*/ 263354 w 3401415"/>
              <a:gd name="connsiteY9" fmla="*/ 1510839 h 2440484"/>
              <a:gd name="connsiteX10" fmla="*/ 0 w 3401415"/>
              <a:gd name="connsiteY10" fmla="*/ 914184 h 2440484"/>
              <a:gd name="connsiteX11" fmla="*/ 159122 w 3401415"/>
              <a:gd name="connsiteY11" fmla="*/ 271610 h 2440484"/>
              <a:gd name="connsiteX12" fmla="*/ 244841 w 3401415"/>
              <a:gd name="connsiteY12" fmla="*/ 122658 h 24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415" h="2440484">
                <a:moveTo>
                  <a:pt x="332917" y="0"/>
                </a:moveTo>
                <a:lnTo>
                  <a:pt x="3207137" y="0"/>
                </a:lnTo>
                <a:lnTo>
                  <a:pt x="3242654" y="74937"/>
                </a:lnTo>
                <a:cubicBezTo>
                  <a:pt x="3346386" y="322243"/>
                  <a:pt x="3401415" y="608579"/>
                  <a:pt x="3401415" y="914184"/>
                </a:cubicBezTo>
                <a:cubicBezTo>
                  <a:pt x="3401415" y="1109268"/>
                  <a:pt x="3346890" y="1265837"/>
                  <a:pt x="3224702" y="1421888"/>
                </a:cubicBezTo>
                <a:cubicBezTo>
                  <a:pt x="3096894" y="1585125"/>
                  <a:pt x="2904852" y="1735475"/>
                  <a:pt x="2701498" y="1894635"/>
                </a:cubicBezTo>
                <a:cubicBezTo>
                  <a:pt x="2663980" y="1923966"/>
                  <a:pt x="2625221" y="1954332"/>
                  <a:pt x="2586463" y="1985068"/>
                </a:cubicBezTo>
                <a:cubicBezTo>
                  <a:pt x="2239532" y="2260140"/>
                  <a:pt x="1986324" y="2440484"/>
                  <a:pt x="1641219" y="2440484"/>
                </a:cubicBezTo>
                <a:cubicBezTo>
                  <a:pt x="1115386" y="2440484"/>
                  <a:pt x="742984" y="2219109"/>
                  <a:pt x="396053" y="1700219"/>
                </a:cubicBezTo>
                <a:cubicBezTo>
                  <a:pt x="350653" y="1632303"/>
                  <a:pt x="306273" y="1570535"/>
                  <a:pt x="263354" y="1510839"/>
                </a:cubicBezTo>
                <a:cubicBezTo>
                  <a:pt x="85473" y="1263318"/>
                  <a:pt x="0" y="1134597"/>
                  <a:pt x="0" y="914184"/>
                </a:cubicBezTo>
                <a:cubicBezTo>
                  <a:pt x="0" y="695327"/>
                  <a:pt x="53576" y="479135"/>
                  <a:pt x="159122" y="271610"/>
                </a:cubicBezTo>
                <a:cubicBezTo>
                  <a:pt x="184943" y="220858"/>
                  <a:pt x="213538" y="171179"/>
                  <a:pt x="244841" y="122658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EB24D6D-151C-47FB-8FFE-984F0743D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2490" y="0"/>
            <a:ext cx="4164597" cy="2817185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85EDFA-C3E9-456D-B330-A7119BFB2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577" y="0"/>
            <a:ext cx="4389519" cy="2916937"/>
          </a:xfrm>
          <a:custGeom>
            <a:avLst/>
            <a:gdLst>
              <a:gd name="connsiteX0" fmla="*/ 208215 w 4389519"/>
              <a:gd name="connsiteY0" fmla="*/ 0 h 2916937"/>
              <a:gd name="connsiteX1" fmla="*/ 4284014 w 4389519"/>
              <a:gd name="connsiteY1" fmla="*/ 0 h 2916937"/>
              <a:gd name="connsiteX2" fmla="*/ 4335794 w 4389519"/>
              <a:gd name="connsiteY2" fmla="*/ 207911 h 2916937"/>
              <a:gd name="connsiteX3" fmla="*/ 4376420 w 4389519"/>
              <a:gd name="connsiteY3" fmla="*/ 1078865 h 2916937"/>
              <a:gd name="connsiteX4" fmla="*/ 4090147 w 4389519"/>
              <a:gd name="connsiteY4" fmla="*/ 1734728 h 2916937"/>
              <a:gd name="connsiteX5" fmla="*/ 3362552 w 4389519"/>
              <a:gd name="connsiteY5" fmla="*/ 2305097 h 2916937"/>
              <a:gd name="connsiteX6" fmla="*/ 3204152 w 4389519"/>
              <a:gd name="connsiteY6" fmla="*/ 2412521 h 2916937"/>
              <a:gd name="connsiteX7" fmla="*/ 1936072 w 4389519"/>
              <a:gd name="connsiteY7" fmla="*/ 2912360 h 2916937"/>
              <a:gd name="connsiteX8" fmla="*/ 421690 w 4389519"/>
              <a:gd name="connsiteY8" fmla="*/ 1787063 h 2916937"/>
              <a:gd name="connsiteX9" fmla="*/ 273167 w 4389519"/>
              <a:gd name="connsiteY9" fmla="*/ 1520080 h 2916937"/>
              <a:gd name="connsiteX10" fmla="*/ 4118 w 4389519"/>
              <a:gd name="connsiteY10" fmla="*/ 696338 h 2916937"/>
              <a:gd name="connsiteX11" fmla="*/ 175984 w 4389519"/>
              <a:gd name="connsiteY11" fmla="*/ 60381 h 29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916937">
                <a:moveTo>
                  <a:pt x="208215" y="0"/>
                </a:moveTo>
                <a:lnTo>
                  <a:pt x="4284014" y="0"/>
                </a:lnTo>
                <a:lnTo>
                  <a:pt x="4335794" y="207911"/>
                </a:lnTo>
                <a:cubicBezTo>
                  <a:pt x="4388748" y="479686"/>
                  <a:pt x="4403109" y="773803"/>
                  <a:pt x="4376420" y="1078865"/>
                </a:cubicBezTo>
                <a:cubicBezTo>
                  <a:pt x="4353703" y="1338514"/>
                  <a:pt x="4265383" y="1540772"/>
                  <a:pt x="4090147" y="1734728"/>
                </a:cubicBezTo>
                <a:cubicBezTo>
                  <a:pt x="3906850" y="1937616"/>
                  <a:pt x="3642485" y="2116128"/>
                  <a:pt x="3362552" y="2305097"/>
                </a:cubicBezTo>
                <a:cubicBezTo>
                  <a:pt x="3310910" y="2339914"/>
                  <a:pt x="3257553" y="2375972"/>
                  <a:pt x="3204152" y="2412521"/>
                </a:cubicBezTo>
                <a:cubicBezTo>
                  <a:pt x="2726165" y="2739616"/>
                  <a:pt x="2379682" y="2951171"/>
                  <a:pt x="1936072" y="2912360"/>
                </a:cubicBezTo>
                <a:cubicBezTo>
                  <a:pt x="1260148" y="2853224"/>
                  <a:pt x="807225" y="2516700"/>
                  <a:pt x="421690" y="1787063"/>
                </a:cubicBezTo>
                <a:cubicBezTo>
                  <a:pt x="371240" y="1691563"/>
                  <a:pt x="321385" y="1604361"/>
                  <a:pt x="273167" y="1520080"/>
                </a:cubicBezTo>
                <a:cubicBezTo>
                  <a:pt x="73334" y="1170636"/>
                  <a:pt x="-21548" y="989700"/>
                  <a:pt x="4118" y="696338"/>
                </a:cubicBezTo>
                <a:cubicBezTo>
                  <a:pt x="23232" y="477870"/>
                  <a:pt x="80908" y="264786"/>
                  <a:pt x="175984" y="6038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16F90C-A3AC-46E0-8029-8C20BB17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4496"/>
            <a:ext cx="4293360" cy="5181455"/>
          </a:xfrm>
          <a:custGeom>
            <a:avLst/>
            <a:gdLst>
              <a:gd name="connsiteX0" fmla="*/ 1155130 w 4174269"/>
              <a:gd name="connsiteY0" fmla="*/ 990 h 5181455"/>
              <a:gd name="connsiteX1" fmla="*/ 2396955 w 4174269"/>
              <a:gd name="connsiteY1" fmla="*/ 367328 h 5181455"/>
              <a:gd name="connsiteX2" fmla="*/ 3827960 w 4174269"/>
              <a:gd name="connsiteY2" fmla="*/ 4749328 h 5181455"/>
              <a:gd name="connsiteX3" fmla="*/ 3561502 w 4174269"/>
              <a:gd name="connsiteY3" fmla="*/ 5090948 h 5181455"/>
              <a:gd name="connsiteX4" fmla="*/ 3452726 w 4174269"/>
              <a:gd name="connsiteY4" fmla="*/ 5181455 h 5181455"/>
              <a:gd name="connsiteX5" fmla="*/ 0 w 4174269"/>
              <a:gd name="connsiteY5" fmla="*/ 5181455 h 5181455"/>
              <a:gd name="connsiteX6" fmla="*/ 0 w 4174269"/>
              <a:gd name="connsiteY6" fmla="*/ 251605 h 5181455"/>
              <a:gd name="connsiteX7" fmla="*/ 157396 w 4174269"/>
              <a:gd name="connsiteY7" fmla="*/ 182600 h 5181455"/>
              <a:gd name="connsiteX8" fmla="*/ 1155130 w 4174269"/>
              <a:gd name="connsiteY8" fmla="*/ 990 h 51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4269" h="5181455">
                <a:moveTo>
                  <a:pt x="1155130" y="990"/>
                </a:moveTo>
                <a:cubicBezTo>
                  <a:pt x="1564667" y="12730"/>
                  <a:pt x="1984593" y="129250"/>
                  <a:pt x="2396955" y="367328"/>
                </a:cubicBezTo>
                <a:cubicBezTo>
                  <a:pt x="3871760" y="1218807"/>
                  <a:pt x="4678347" y="3276416"/>
                  <a:pt x="3827960" y="4749328"/>
                </a:cubicBezTo>
                <a:cubicBezTo>
                  <a:pt x="3748235" y="4887417"/>
                  <a:pt x="3658928" y="4998272"/>
                  <a:pt x="3561502" y="5090948"/>
                </a:cubicBezTo>
                <a:lnTo>
                  <a:pt x="3452726" y="5181455"/>
                </a:lnTo>
                <a:lnTo>
                  <a:pt x="0" y="5181455"/>
                </a:lnTo>
                <a:lnTo>
                  <a:pt x="0" y="251605"/>
                </a:lnTo>
                <a:lnTo>
                  <a:pt x="157396" y="182600"/>
                </a:lnTo>
                <a:cubicBezTo>
                  <a:pt x="475610" y="54980"/>
                  <a:pt x="811718" y="-8854"/>
                  <a:pt x="1155130" y="99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CFD6E36-333B-4520-8313-396CCE682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355238"/>
            <a:ext cx="4381339" cy="5510713"/>
          </a:xfrm>
          <a:custGeom>
            <a:avLst/>
            <a:gdLst>
              <a:gd name="connsiteX0" fmla="*/ 948905 w 4259808"/>
              <a:gd name="connsiteY0" fmla="*/ 1556 h 5510713"/>
              <a:gd name="connsiteX1" fmla="*/ 2304106 w 4259808"/>
              <a:gd name="connsiteY1" fmla="*/ 405867 h 5510713"/>
              <a:gd name="connsiteX2" fmla="*/ 3890982 w 4259808"/>
              <a:gd name="connsiteY2" fmla="*/ 5156588 h 5510713"/>
              <a:gd name="connsiteX3" fmla="*/ 3680329 w 4259808"/>
              <a:gd name="connsiteY3" fmla="*/ 5445948 h 5510713"/>
              <a:gd name="connsiteX4" fmla="*/ 3616504 w 4259808"/>
              <a:gd name="connsiteY4" fmla="*/ 5510713 h 5510713"/>
              <a:gd name="connsiteX5" fmla="*/ 0 w 4259808"/>
              <a:gd name="connsiteY5" fmla="*/ 5510713 h 5510713"/>
              <a:gd name="connsiteX6" fmla="*/ 0 w 4259808"/>
              <a:gd name="connsiteY6" fmla="*/ 144797 h 5510713"/>
              <a:gd name="connsiteX7" fmla="*/ 164164 w 4259808"/>
              <a:gd name="connsiteY7" fmla="*/ 92266 h 5510713"/>
              <a:gd name="connsiteX8" fmla="*/ 948905 w 4259808"/>
              <a:gd name="connsiteY8" fmla="*/ 1556 h 55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9808" h="5510713">
                <a:moveTo>
                  <a:pt x="948905" y="1556"/>
                </a:moveTo>
                <a:cubicBezTo>
                  <a:pt x="1395136" y="16867"/>
                  <a:pt x="1853354" y="145625"/>
                  <a:pt x="2304106" y="405867"/>
                </a:cubicBezTo>
                <a:cubicBezTo>
                  <a:pt x="3916211" y="1336616"/>
                  <a:pt x="4808028" y="3568218"/>
                  <a:pt x="3890982" y="5156588"/>
                </a:cubicBezTo>
                <a:cubicBezTo>
                  <a:pt x="3826502" y="5268272"/>
                  <a:pt x="3756052" y="5363347"/>
                  <a:pt x="3680329" y="5445948"/>
                </a:cubicBezTo>
                <a:lnTo>
                  <a:pt x="3616504" y="5510713"/>
                </a:lnTo>
                <a:lnTo>
                  <a:pt x="0" y="5510713"/>
                </a:lnTo>
                <a:lnTo>
                  <a:pt x="0" y="144797"/>
                </a:lnTo>
                <a:lnTo>
                  <a:pt x="164164" y="92266"/>
                </a:lnTo>
                <a:cubicBezTo>
                  <a:pt x="418657" y="23914"/>
                  <a:pt x="681631" y="-7614"/>
                  <a:pt x="948905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0525857-3EAD-4969-9196-A890F8DE6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55284"/>
            <a:ext cx="3807666" cy="4710667"/>
          </a:xfrm>
          <a:custGeom>
            <a:avLst/>
            <a:gdLst>
              <a:gd name="connsiteX0" fmla="*/ 1057511 w 3702048"/>
              <a:gd name="connsiteY0" fmla="*/ 1243 h 4710667"/>
              <a:gd name="connsiteX1" fmla="*/ 2139959 w 3702048"/>
              <a:gd name="connsiteY1" fmla="*/ 324180 h 4710667"/>
              <a:gd name="connsiteX2" fmla="*/ 3407455 w 3702048"/>
              <a:gd name="connsiteY2" fmla="*/ 4118750 h 4710667"/>
              <a:gd name="connsiteX3" fmla="*/ 2754080 w 3702048"/>
              <a:gd name="connsiteY3" fmla="*/ 4690965 h 4710667"/>
              <a:gd name="connsiteX4" fmla="*/ 2711405 w 3702048"/>
              <a:gd name="connsiteY4" fmla="*/ 4710667 h 4710667"/>
              <a:gd name="connsiteX5" fmla="*/ 0 w 3702048"/>
              <a:gd name="connsiteY5" fmla="*/ 4710667 h 4710667"/>
              <a:gd name="connsiteX6" fmla="*/ 0 w 3702048"/>
              <a:gd name="connsiteY6" fmla="*/ 239601 h 4710667"/>
              <a:gd name="connsiteX7" fmla="*/ 72857 w 3702048"/>
              <a:gd name="connsiteY7" fmla="*/ 203063 h 4710667"/>
              <a:gd name="connsiteX8" fmla="*/ 1057511 w 3702048"/>
              <a:gd name="connsiteY8" fmla="*/ 1243 h 471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2048" h="4710667">
                <a:moveTo>
                  <a:pt x="1057511" y="1243"/>
                </a:moveTo>
                <a:cubicBezTo>
                  <a:pt x="1413932" y="13473"/>
                  <a:pt x="1779927" y="116316"/>
                  <a:pt x="2139959" y="324180"/>
                </a:cubicBezTo>
                <a:cubicBezTo>
                  <a:pt x="3427605" y="1067603"/>
                  <a:pt x="4139931" y="2850064"/>
                  <a:pt x="3407455" y="4118750"/>
                </a:cubicBezTo>
                <a:cubicBezTo>
                  <a:pt x="3235777" y="4416105"/>
                  <a:pt x="3011128" y="4566048"/>
                  <a:pt x="2754080" y="4690965"/>
                </a:cubicBezTo>
                <a:lnTo>
                  <a:pt x="2711405" y="4710667"/>
                </a:lnTo>
                <a:lnTo>
                  <a:pt x="0" y="4710667"/>
                </a:lnTo>
                <a:lnTo>
                  <a:pt x="0" y="239601"/>
                </a:lnTo>
                <a:lnTo>
                  <a:pt x="72857" y="203063"/>
                </a:lnTo>
                <a:cubicBezTo>
                  <a:pt x="383165" y="61024"/>
                  <a:pt x="715942" y="-10476"/>
                  <a:pt x="1057511" y="1243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A385DF-E58A-4933-89FF-3F93F8CAE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EFF1FDE-82B1-467C-9F5C-8492F4107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B73C1E-EDFD-431F-8713-8E7A48E29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5B7DBD8-99BB-42EA-9292-033600CE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25BC3F-79D7-496B-9CAD-9BC490954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3F842DB6-EF81-4EC7-992F-5DF33F34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600" y="515179"/>
            <a:ext cx="4580615" cy="106956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4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Características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43DEBC4-5FD9-4A0C-A732-92951C398F88}"/>
              </a:ext>
            </a:extLst>
          </p:cNvPr>
          <p:cNvSpPr/>
          <p:nvPr/>
        </p:nvSpPr>
        <p:spPr>
          <a:xfrm>
            <a:off x="4110087" y="1809946"/>
            <a:ext cx="3375147" cy="7302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/>
              <a:t>Destinadas a dispositivos móviles  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109FA7F-AFF9-4A15-A5E0-55CEA0A91AAE}"/>
              </a:ext>
            </a:extLst>
          </p:cNvPr>
          <p:cNvSpPr/>
          <p:nvPr/>
        </p:nvSpPr>
        <p:spPr>
          <a:xfrm>
            <a:off x="4158552" y="2802632"/>
            <a:ext cx="3375147" cy="7302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/>
              <a:t>Más dinámicas 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652D29D3-C7F4-43E9-AFCF-4D0C3ABD0E12}"/>
              </a:ext>
            </a:extLst>
          </p:cNvPr>
          <p:cNvSpPr/>
          <p:nvPr/>
        </p:nvSpPr>
        <p:spPr>
          <a:xfrm>
            <a:off x="4158552" y="3807277"/>
            <a:ext cx="3375147" cy="7302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/>
              <a:t>Dependencia a internet no necesaria 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6170EFC-65C7-4B24-B5F9-6C7FB3DEC5EA}"/>
              </a:ext>
            </a:extLst>
          </p:cNvPr>
          <p:cNvSpPr/>
          <p:nvPr/>
        </p:nvSpPr>
        <p:spPr>
          <a:xfrm>
            <a:off x="4160909" y="4866826"/>
            <a:ext cx="3375147" cy="7302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/>
              <a:t>Menor almacenamiento y más rápidas.</a:t>
            </a:r>
          </a:p>
        </p:txBody>
      </p:sp>
      <p:pic>
        <p:nvPicPr>
          <p:cNvPr id="23" name="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7D090C2-30A3-4114-826B-2DA187ED9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3" y="409564"/>
            <a:ext cx="2424781" cy="1363940"/>
          </a:xfrm>
          <a:prstGeom prst="rect">
            <a:avLst/>
          </a:prstGeom>
        </p:spPr>
      </p:pic>
      <p:pic>
        <p:nvPicPr>
          <p:cNvPr id="33" name="Imagen 32" descr="Icono&#10;&#10;Descripción generada automáticamente">
            <a:extLst>
              <a:ext uri="{FF2B5EF4-FFF2-40B4-BE49-F238E27FC236}">
                <a16:creationId xmlns:a16="http://schemas.microsoft.com/office/drawing/2014/main" id="{29D74D57-A7D4-4C03-8807-39732FE90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2" t="23018" r="35787" b="22627"/>
          <a:stretch/>
        </p:blipFill>
        <p:spPr>
          <a:xfrm>
            <a:off x="10583575" y="331729"/>
            <a:ext cx="1168720" cy="1183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7" name="Imagen 4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E09CBBE-A4E3-4D92-92F9-68C3D2BBA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9" t="1946" r="23581" b="55434"/>
          <a:stretch/>
        </p:blipFill>
        <p:spPr>
          <a:xfrm>
            <a:off x="693597" y="5173504"/>
            <a:ext cx="1107847" cy="1106640"/>
          </a:xfrm>
          <a:prstGeom prst="roundRect">
            <a:avLst>
              <a:gd name="adj" fmla="val 1989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0" name="Imagen 49" descr="Icono&#10;&#10;Descripción generada automáticamente">
            <a:extLst>
              <a:ext uri="{FF2B5EF4-FFF2-40B4-BE49-F238E27FC236}">
                <a16:creationId xmlns:a16="http://schemas.microsoft.com/office/drawing/2014/main" id="{A5082EC0-4FFD-43B3-94B1-DAEF485A5F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8" t="16987" r="34495" b="15871"/>
          <a:stretch/>
        </p:blipFill>
        <p:spPr>
          <a:xfrm>
            <a:off x="10594223" y="5274432"/>
            <a:ext cx="1168720" cy="1162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0718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1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1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1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1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8" name="Freeform: Shape 18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1" name="Freeform: Shape 20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2" name="Freeform: Shape 22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3" name="Freeform: Shape 24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14" name="Rectangle 26">
            <a:extLst>
              <a:ext uri="{FF2B5EF4-FFF2-40B4-BE49-F238E27FC236}">
                <a16:creationId xmlns:a16="http://schemas.microsoft.com/office/drawing/2014/main" id="{22689967-BCE4-4CB3-AB4A-E9B6EC055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5" name="Freeform: Shape 28">
            <a:extLst>
              <a:ext uri="{FF2B5EF4-FFF2-40B4-BE49-F238E27FC236}">
                <a16:creationId xmlns:a16="http://schemas.microsoft.com/office/drawing/2014/main" id="{27C86C65-70F5-4826-A10D-0E4FB096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736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6" name="Freeform: Shape 30">
            <a:extLst>
              <a:ext uri="{FF2B5EF4-FFF2-40B4-BE49-F238E27FC236}">
                <a16:creationId xmlns:a16="http://schemas.microsoft.com/office/drawing/2014/main" id="{F6A857B9-D582-4DD3-82BC-5CBF33E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7" name="Freeform: Shape 32">
            <a:extLst>
              <a:ext uri="{FF2B5EF4-FFF2-40B4-BE49-F238E27FC236}">
                <a16:creationId xmlns:a16="http://schemas.microsoft.com/office/drawing/2014/main" id="{548DB528-CEE1-450E-9D70-38B97A906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8038" y="-9274"/>
            <a:ext cx="4164597" cy="2593830"/>
          </a:xfrm>
          <a:custGeom>
            <a:avLst/>
            <a:gdLst>
              <a:gd name="connsiteX0" fmla="*/ 133289 w 4164597"/>
              <a:gd name="connsiteY0" fmla="*/ 0 h 2593830"/>
              <a:gd name="connsiteX1" fmla="*/ 4092252 w 4164597"/>
              <a:gd name="connsiteY1" fmla="*/ 0 h 2593830"/>
              <a:gd name="connsiteX2" fmla="*/ 4093505 w 4164597"/>
              <a:gd name="connsiteY2" fmla="*/ 4697 h 2593830"/>
              <a:gd name="connsiteX3" fmla="*/ 4164597 w 4164597"/>
              <a:gd name="connsiteY3" fmla="*/ 667356 h 2593830"/>
              <a:gd name="connsiteX4" fmla="*/ 3948235 w 4164597"/>
              <a:gd name="connsiteY4" fmla="*/ 1308175 h 2593830"/>
              <a:gd name="connsiteX5" fmla="*/ 3307638 w 4164597"/>
              <a:gd name="connsiteY5" fmla="*/ 1904868 h 2593830"/>
              <a:gd name="connsiteX6" fmla="*/ 3166793 w 4164597"/>
              <a:gd name="connsiteY6" fmla="*/ 2019010 h 2593830"/>
              <a:gd name="connsiteX7" fmla="*/ 2009464 w 4164597"/>
              <a:gd name="connsiteY7" fmla="*/ 2593830 h 2593830"/>
              <a:gd name="connsiteX8" fmla="*/ 484916 w 4164597"/>
              <a:gd name="connsiteY8" fmla="*/ 1659479 h 2593830"/>
              <a:gd name="connsiteX9" fmla="*/ 322444 w 4164597"/>
              <a:gd name="connsiteY9" fmla="*/ 1420446 h 2593830"/>
              <a:gd name="connsiteX10" fmla="*/ 0 w 4164597"/>
              <a:gd name="connsiteY10" fmla="*/ 667356 h 2593830"/>
              <a:gd name="connsiteX11" fmla="*/ 109866 w 4164597"/>
              <a:gd name="connsiteY11" fmla="*/ 54693 h 259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4597" h="2593830">
                <a:moveTo>
                  <a:pt x="133289" y="0"/>
                </a:moveTo>
                <a:lnTo>
                  <a:pt x="4092252" y="0"/>
                </a:lnTo>
                <a:lnTo>
                  <a:pt x="4093505" y="4697"/>
                </a:lnTo>
                <a:cubicBezTo>
                  <a:pt x="4140342" y="213236"/>
                  <a:pt x="4164597" y="435919"/>
                  <a:pt x="4164597" y="667356"/>
                </a:cubicBezTo>
                <a:cubicBezTo>
                  <a:pt x="4164597" y="913589"/>
                  <a:pt x="4097838" y="1111209"/>
                  <a:pt x="3948235" y="1308175"/>
                </a:cubicBezTo>
                <a:cubicBezTo>
                  <a:pt x="3791750" y="1514209"/>
                  <a:pt x="3556619" y="1703978"/>
                  <a:pt x="3307638" y="1904868"/>
                </a:cubicBezTo>
                <a:cubicBezTo>
                  <a:pt x="3261702" y="1941888"/>
                  <a:pt x="3214247" y="1980217"/>
                  <a:pt x="3166793" y="2019010"/>
                </a:cubicBezTo>
                <a:cubicBezTo>
                  <a:pt x="2742021" y="2366203"/>
                  <a:pt x="2431999" y="2593830"/>
                  <a:pt x="2009464" y="2593830"/>
                </a:cubicBezTo>
                <a:cubicBezTo>
                  <a:pt x="1365648" y="2593830"/>
                  <a:pt x="909688" y="2314413"/>
                  <a:pt x="484916" y="1659479"/>
                </a:cubicBezTo>
                <a:cubicBezTo>
                  <a:pt x="429330" y="1573757"/>
                  <a:pt x="374993" y="1495793"/>
                  <a:pt x="322444" y="1420446"/>
                </a:cubicBezTo>
                <a:cubicBezTo>
                  <a:pt x="104652" y="1108029"/>
                  <a:pt x="0" y="945558"/>
                  <a:pt x="0" y="667356"/>
                </a:cubicBezTo>
                <a:cubicBezTo>
                  <a:pt x="0" y="460178"/>
                  <a:pt x="36898" y="254891"/>
                  <a:pt x="109866" y="54693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8" name="Freeform: Shape 34">
            <a:extLst>
              <a:ext uri="{FF2B5EF4-FFF2-40B4-BE49-F238E27FC236}">
                <a16:creationId xmlns:a16="http://schemas.microsoft.com/office/drawing/2014/main" id="{8E3E61E5-7309-4B68-89DB-E5CAE4841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6185" y="0"/>
            <a:ext cx="4013331" cy="2509504"/>
          </a:xfrm>
          <a:custGeom>
            <a:avLst/>
            <a:gdLst>
              <a:gd name="connsiteX0" fmla="*/ 165872 w 4013331"/>
              <a:gd name="connsiteY0" fmla="*/ 0 h 2509504"/>
              <a:gd name="connsiteX1" fmla="*/ 3920309 w 4013331"/>
              <a:gd name="connsiteY1" fmla="*/ 0 h 2509504"/>
              <a:gd name="connsiteX2" fmla="*/ 3944821 w 4013331"/>
              <a:gd name="connsiteY2" fmla="*/ 89161 h 2509504"/>
              <a:gd name="connsiteX3" fmla="*/ 4013331 w 4013331"/>
              <a:gd name="connsiteY3" fmla="*/ 708622 h 2509504"/>
              <a:gd name="connsiteX4" fmla="*/ 3804827 w 4013331"/>
              <a:gd name="connsiteY4" fmla="*/ 1307663 h 2509504"/>
              <a:gd name="connsiteX5" fmla="*/ 3187498 w 4013331"/>
              <a:gd name="connsiteY5" fmla="*/ 1865458 h 2509504"/>
              <a:gd name="connsiteX6" fmla="*/ 3051769 w 4013331"/>
              <a:gd name="connsiteY6" fmla="*/ 1972158 h 2509504"/>
              <a:gd name="connsiteX7" fmla="*/ 1936476 w 4013331"/>
              <a:gd name="connsiteY7" fmla="*/ 2509504 h 2509504"/>
              <a:gd name="connsiteX8" fmla="*/ 467303 w 4013331"/>
              <a:gd name="connsiteY8" fmla="*/ 1636066 h 2509504"/>
              <a:gd name="connsiteX9" fmla="*/ 310732 w 4013331"/>
              <a:gd name="connsiteY9" fmla="*/ 1412615 h 2509504"/>
              <a:gd name="connsiteX10" fmla="*/ 0 w 4013331"/>
              <a:gd name="connsiteY10" fmla="*/ 708622 h 2509504"/>
              <a:gd name="connsiteX11" fmla="*/ 105875 w 4013331"/>
              <a:gd name="connsiteY11" fmla="*/ 135898 h 250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3331" h="2509504">
                <a:moveTo>
                  <a:pt x="165872" y="0"/>
                </a:moveTo>
                <a:lnTo>
                  <a:pt x="3920309" y="0"/>
                </a:lnTo>
                <a:lnTo>
                  <a:pt x="3944821" y="89161"/>
                </a:lnTo>
                <a:cubicBezTo>
                  <a:pt x="3989957" y="284106"/>
                  <a:pt x="4013331" y="492271"/>
                  <a:pt x="4013331" y="708622"/>
                </a:cubicBezTo>
                <a:cubicBezTo>
                  <a:pt x="4013331" y="938801"/>
                  <a:pt x="3948997" y="1123538"/>
                  <a:pt x="3804827" y="1307663"/>
                </a:cubicBezTo>
                <a:cubicBezTo>
                  <a:pt x="3654026" y="1500266"/>
                  <a:pt x="3427436" y="1677663"/>
                  <a:pt x="3187498" y="1865458"/>
                </a:cubicBezTo>
                <a:cubicBezTo>
                  <a:pt x="3143231" y="1900064"/>
                  <a:pt x="3097499" y="1935893"/>
                  <a:pt x="3051769" y="1972158"/>
                </a:cubicBezTo>
                <a:cubicBezTo>
                  <a:pt x="2642425" y="2296716"/>
                  <a:pt x="2343664" y="2509504"/>
                  <a:pt x="1936476" y="2509504"/>
                </a:cubicBezTo>
                <a:cubicBezTo>
                  <a:pt x="1316045" y="2509504"/>
                  <a:pt x="876648" y="2248303"/>
                  <a:pt x="467303" y="1636066"/>
                </a:cubicBezTo>
                <a:cubicBezTo>
                  <a:pt x="413736" y="1555930"/>
                  <a:pt x="361372" y="1483050"/>
                  <a:pt x="310732" y="1412615"/>
                </a:cubicBezTo>
                <a:cubicBezTo>
                  <a:pt x="100850" y="1120566"/>
                  <a:pt x="0" y="968686"/>
                  <a:pt x="0" y="708622"/>
                </a:cubicBezTo>
                <a:cubicBezTo>
                  <a:pt x="0" y="514950"/>
                  <a:pt x="35558" y="323046"/>
                  <a:pt x="105875" y="13589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9" name="Freeform: Shape 36">
            <a:extLst>
              <a:ext uri="{FF2B5EF4-FFF2-40B4-BE49-F238E27FC236}">
                <a16:creationId xmlns:a16="http://schemas.microsoft.com/office/drawing/2014/main" id="{38904A42-15F0-4BEF-A06A-DCCD3D2C1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125" y="0"/>
            <a:ext cx="4389519" cy="2684308"/>
          </a:xfrm>
          <a:custGeom>
            <a:avLst/>
            <a:gdLst>
              <a:gd name="connsiteX0" fmla="*/ 106190 w 4389519"/>
              <a:gd name="connsiteY0" fmla="*/ 0 h 2684308"/>
              <a:gd name="connsiteX1" fmla="*/ 4339652 w 4389519"/>
              <a:gd name="connsiteY1" fmla="*/ 0 h 2684308"/>
              <a:gd name="connsiteX2" fmla="*/ 4368235 w 4389519"/>
              <a:gd name="connsiteY2" fmla="*/ 183124 h 2684308"/>
              <a:gd name="connsiteX3" fmla="*/ 4376420 w 4389519"/>
              <a:gd name="connsiteY3" fmla="*/ 846236 h 2684308"/>
              <a:gd name="connsiteX4" fmla="*/ 4090147 w 4389519"/>
              <a:gd name="connsiteY4" fmla="*/ 1502099 h 2684308"/>
              <a:gd name="connsiteX5" fmla="*/ 3362552 w 4389519"/>
              <a:gd name="connsiteY5" fmla="*/ 2072468 h 2684308"/>
              <a:gd name="connsiteX6" fmla="*/ 3204152 w 4389519"/>
              <a:gd name="connsiteY6" fmla="*/ 2179892 h 2684308"/>
              <a:gd name="connsiteX7" fmla="*/ 1936072 w 4389519"/>
              <a:gd name="connsiteY7" fmla="*/ 2679731 h 2684308"/>
              <a:gd name="connsiteX8" fmla="*/ 421690 w 4389519"/>
              <a:gd name="connsiteY8" fmla="*/ 1554434 h 2684308"/>
              <a:gd name="connsiteX9" fmla="*/ 273167 w 4389519"/>
              <a:gd name="connsiteY9" fmla="*/ 1287451 h 2684308"/>
              <a:gd name="connsiteX10" fmla="*/ 4118 w 4389519"/>
              <a:gd name="connsiteY10" fmla="*/ 463709 h 2684308"/>
              <a:gd name="connsiteX11" fmla="*/ 61565 w 4389519"/>
              <a:gd name="connsiteY11" fmla="*/ 140457 h 26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684308">
                <a:moveTo>
                  <a:pt x="106190" y="0"/>
                </a:moveTo>
                <a:lnTo>
                  <a:pt x="4339652" y="0"/>
                </a:lnTo>
                <a:lnTo>
                  <a:pt x="4368235" y="183124"/>
                </a:lnTo>
                <a:cubicBezTo>
                  <a:pt x="4393363" y="394800"/>
                  <a:pt x="4396437" y="617440"/>
                  <a:pt x="4376420" y="846236"/>
                </a:cubicBezTo>
                <a:cubicBezTo>
                  <a:pt x="4353703" y="1105885"/>
                  <a:pt x="4265383" y="1308143"/>
                  <a:pt x="4090147" y="1502099"/>
                </a:cubicBezTo>
                <a:cubicBezTo>
                  <a:pt x="3906850" y="1704987"/>
                  <a:pt x="3642485" y="1883499"/>
                  <a:pt x="3362552" y="2072468"/>
                </a:cubicBezTo>
                <a:cubicBezTo>
                  <a:pt x="3310910" y="2107285"/>
                  <a:pt x="3257553" y="2143343"/>
                  <a:pt x="3204152" y="2179892"/>
                </a:cubicBezTo>
                <a:cubicBezTo>
                  <a:pt x="2726165" y="2506987"/>
                  <a:pt x="2379682" y="2718542"/>
                  <a:pt x="1936072" y="2679731"/>
                </a:cubicBezTo>
                <a:cubicBezTo>
                  <a:pt x="1260149" y="2620595"/>
                  <a:pt x="807225" y="2284071"/>
                  <a:pt x="421690" y="1554434"/>
                </a:cubicBezTo>
                <a:cubicBezTo>
                  <a:pt x="371240" y="1458934"/>
                  <a:pt x="321385" y="1371732"/>
                  <a:pt x="273167" y="1287451"/>
                </a:cubicBezTo>
                <a:cubicBezTo>
                  <a:pt x="73334" y="938007"/>
                  <a:pt x="-21548" y="757071"/>
                  <a:pt x="4118" y="463709"/>
                </a:cubicBezTo>
                <a:cubicBezTo>
                  <a:pt x="13675" y="354475"/>
                  <a:pt x="32873" y="246587"/>
                  <a:pt x="61565" y="14045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0" name="Freeform: Shape 38">
            <a:extLst>
              <a:ext uri="{FF2B5EF4-FFF2-40B4-BE49-F238E27FC236}">
                <a16:creationId xmlns:a16="http://schemas.microsoft.com/office/drawing/2014/main" id="{4B4D6438-495E-40D8-A2AF-D6697DA07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867" y="1"/>
            <a:ext cx="3401415" cy="2207855"/>
          </a:xfrm>
          <a:custGeom>
            <a:avLst/>
            <a:gdLst>
              <a:gd name="connsiteX0" fmla="*/ 181555 w 3401415"/>
              <a:gd name="connsiteY0" fmla="*/ 0 h 2207855"/>
              <a:gd name="connsiteX1" fmla="*/ 3298827 w 3401415"/>
              <a:gd name="connsiteY1" fmla="*/ 0 h 2207855"/>
              <a:gd name="connsiteX2" fmla="*/ 3311223 w 3401415"/>
              <a:gd name="connsiteY2" fmla="*/ 34797 h 2207855"/>
              <a:gd name="connsiteX3" fmla="*/ 3401415 w 3401415"/>
              <a:gd name="connsiteY3" fmla="*/ 681555 h 2207855"/>
              <a:gd name="connsiteX4" fmla="*/ 3224702 w 3401415"/>
              <a:gd name="connsiteY4" fmla="*/ 1189259 h 2207855"/>
              <a:gd name="connsiteX5" fmla="*/ 2701498 w 3401415"/>
              <a:gd name="connsiteY5" fmla="*/ 1662006 h 2207855"/>
              <a:gd name="connsiteX6" fmla="*/ 2586463 w 3401415"/>
              <a:gd name="connsiteY6" fmla="*/ 1752439 h 2207855"/>
              <a:gd name="connsiteX7" fmla="*/ 1641219 w 3401415"/>
              <a:gd name="connsiteY7" fmla="*/ 2207855 h 2207855"/>
              <a:gd name="connsiteX8" fmla="*/ 396053 w 3401415"/>
              <a:gd name="connsiteY8" fmla="*/ 1467590 h 2207855"/>
              <a:gd name="connsiteX9" fmla="*/ 263354 w 3401415"/>
              <a:gd name="connsiteY9" fmla="*/ 1278210 h 2207855"/>
              <a:gd name="connsiteX10" fmla="*/ 0 w 3401415"/>
              <a:gd name="connsiteY10" fmla="*/ 681555 h 2207855"/>
              <a:gd name="connsiteX11" fmla="*/ 159122 w 3401415"/>
              <a:gd name="connsiteY11" fmla="*/ 38981 h 220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01415" h="2207855">
                <a:moveTo>
                  <a:pt x="181555" y="0"/>
                </a:moveTo>
                <a:lnTo>
                  <a:pt x="3298827" y="0"/>
                </a:lnTo>
                <a:lnTo>
                  <a:pt x="3311223" y="34797"/>
                </a:lnTo>
                <a:cubicBezTo>
                  <a:pt x="3370461" y="233986"/>
                  <a:pt x="3401415" y="452351"/>
                  <a:pt x="3401415" y="681555"/>
                </a:cubicBezTo>
                <a:cubicBezTo>
                  <a:pt x="3401415" y="876639"/>
                  <a:pt x="3346890" y="1033208"/>
                  <a:pt x="3224702" y="1189259"/>
                </a:cubicBezTo>
                <a:cubicBezTo>
                  <a:pt x="3096894" y="1352496"/>
                  <a:pt x="2904852" y="1502846"/>
                  <a:pt x="2701498" y="1662006"/>
                </a:cubicBezTo>
                <a:cubicBezTo>
                  <a:pt x="2663980" y="1691337"/>
                  <a:pt x="2625221" y="1721703"/>
                  <a:pt x="2586463" y="1752439"/>
                </a:cubicBezTo>
                <a:cubicBezTo>
                  <a:pt x="2239532" y="2027511"/>
                  <a:pt x="1986324" y="2207855"/>
                  <a:pt x="1641219" y="2207855"/>
                </a:cubicBezTo>
                <a:cubicBezTo>
                  <a:pt x="1115386" y="2207855"/>
                  <a:pt x="742984" y="1986480"/>
                  <a:pt x="396053" y="1467590"/>
                </a:cubicBezTo>
                <a:cubicBezTo>
                  <a:pt x="350654" y="1399674"/>
                  <a:pt x="306273" y="1337906"/>
                  <a:pt x="263354" y="1278210"/>
                </a:cubicBezTo>
                <a:cubicBezTo>
                  <a:pt x="85473" y="1030689"/>
                  <a:pt x="0" y="901968"/>
                  <a:pt x="0" y="681555"/>
                </a:cubicBezTo>
                <a:cubicBezTo>
                  <a:pt x="0" y="462698"/>
                  <a:pt x="53576" y="246506"/>
                  <a:pt x="159122" y="38981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1" name="Freeform: Shape 40">
            <a:extLst>
              <a:ext uri="{FF2B5EF4-FFF2-40B4-BE49-F238E27FC236}">
                <a16:creationId xmlns:a16="http://schemas.microsoft.com/office/drawing/2014/main" id="{95208F27-B5FE-414B-B2F7-340BD405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550504"/>
            <a:ext cx="5448246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2" name="Freeform: Shape 42">
            <a:extLst>
              <a:ext uri="{FF2B5EF4-FFF2-40B4-BE49-F238E27FC236}">
                <a16:creationId xmlns:a16="http://schemas.microsoft.com/office/drawing/2014/main" id="{190B1E87-EDFB-4D74-B288-2C27E290A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D9B2926-CA9C-4AFA-AEC1-2D778AB8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49" y="224844"/>
            <a:ext cx="4013330" cy="136644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spc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SNAPCHAT</a:t>
            </a: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02FD26E5-B2E2-4B22-A12D-E8F27A7D5D6B}"/>
              </a:ext>
            </a:extLst>
          </p:cNvPr>
          <p:cNvSpPr txBox="1"/>
          <p:nvPr/>
        </p:nvSpPr>
        <p:spPr>
          <a:xfrm>
            <a:off x="764897" y="4075785"/>
            <a:ext cx="609914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Es una aplicación de red social usada para compartir fotos, videos, textos y dibujos, su uso es de forma gratuita, así como, su instalación y hace uso de una conexión de red para poder realizar y consultar publicaciones.</a:t>
            </a:r>
            <a:endParaRPr lang="es-MX" sz="2000"/>
          </a:p>
        </p:txBody>
      </p:sp>
      <p:pic>
        <p:nvPicPr>
          <p:cNvPr id="129" name="Imagen 12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44657A7-A0ED-4403-964D-7D2F3ED39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t="16971" r="51567" b="85"/>
          <a:stretch/>
        </p:blipFill>
        <p:spPr>
          <a:xfrm>
            <a:off x="7075148" y="183344"/>
            <a:ext cx="1552778" cy="2938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1" name="Imagen 13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55FB24F-97F7-45EE-B472-AC7D0B4D9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5" t="16730" r="26208" b="327"/>
          <a:stretch/>
        </p:blipFill>
        <p:spPr>
          <a:xfrm>
            <a:off x="8707551" y="1591286"/>
            <a:ext cx="1593569" cy="3061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" name="Imagen 13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CF59F70-461E-4D51-91BA-B53FB169D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4" t="18187" r="982" b="2051"/>
          <a:stretch/>
        </p:blipFill>
        <p:spPr>
          <a:xfrm>
            <a:off x="10434514" y="3167405"/>
            <a:ext cx="1613337" cy="2920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5" name="CuadroTexto 134">
            <a:extLst>
              <a:ext uri="{FF2B5EF4-FFF2-40B4-BE49-F238E27FC236}">
                <a16:creationId xmlns:a16="http://schemas.microsoft.com/office/drawing/2014/main" id="{E61F6736-5730-4C03-B8C3-29513929AB14}"/>
              </a:ext>
            </a:extLst>
          </p:cNvPr>
          <p:cNvSpPr txBox="1"/>
          <p:nvPr/>
        </p:nvSpPr>
        <p:spPr>
          <a:xfrm>
            <a:off x="809700" y="1912817"/>
            <a:ext cx="524482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>
                <a:latin typeface="Arial" panose="020B0604020202020204" pitchFamily="34" charset="0"/>
              </a:rPr>
              <a:t>Objetivo : “Comunicar con un rango amplio de emoción humana y no sólo lo que parece ser bonito y perfecto”.</a:t>
            </a:r>
          </a:p>
          <a:p>
            <a:pPr algn="ctr"/>
            <a:endParaRPr lang="es-MX" sz="2000" i="1">
              <a:latin typeface="Arial" panose="020B0604020202020204" pitchFamily="34" charset="0"/>
            </a:endParaRPr>
          </a:p>
          <a:p>
            <a:r>
              <a:rPr lang="nl-NL" sz="2000">
                <a:latin typeface="Arial" panose="020B0604020202020204" pitchFamily="34" charset="0"/>
              </a:rPr>
              <a:t>		</a:t>
            </a:r>
            <a:r>
              <a:rPr lang="nl-NL" sz="1600">
                <a:latin typeface="Arial" panose="020B0604020202020204" pitchFamily="34" charset="0"/>
              </a:rPr>
              <a:t>- Evan Spiegel, CEO de Snap.</a:t>
            </a:r>
            <a:endParaRPr lang="es-MX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01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B9559-A88B-4A13-8017-680687C3D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495" y="1397138"/>
            <a:ext cx="6562345" cy="1031172"/>
          </a:xfrm>
        </p:spPr>
        <p:txBody>
          <a:bodyPr>
            <a:normAutofit fontScale="90000"/>
          </a:bodyPr>
          <a:lstStyle/>
          <a:p>
            <a:r>
              <a:rPr lang="es-MX" sz="4900"/>
              <a:t>Características</a:t>
            </a:r>
            <a:br>
              <a:rPr lang="es-MX"/>
            </a:b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D46A2D-A9DF-4B31-9995-CFF1D593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4" y="1644435"/>
            <a:ext cx="10341865" cy="1150200"/>
          </a:xfrm>
        </p:spPr>
        <p:txBody>
          <a:bodyPr>
            <a:noAutofit/>
          </a:bodyPr>
          <a:lstStyle/>
          <a:p>
            <a:r>
              <a:rPr lang="es-MX" sz="2000" b="0">
                <a:sym typeface="Wingdings" panose="05000000000000000000" pitchFamily="2" charset="2"/>
              </a:rPr>
              <a:t> </a:t>
            </a:r>
            <a:r>
              <a:rPr lang="es-MX" sz="2000" b="0"/>
              <a:t>La más destacable y que la categorizó como una app original fue la </a:t>
            </a:r>
            <a:r>
              <a:rPr lang="es-MX" sz="2000" b="1"/>
              <a:t>autodestrucción del contenido en un determinado tiempo 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383ED46-5F36-4DF0-A699-73D7A3C4AACA}"/>
              </a:ext>
            </a:extLst>
          </p:cNvPr>
          <p:cNvGrpSpPr/>
          <p:nvPr/>
        </p:nvGrpSpPr>
        <p:grpSpPr>
          <a:xfrm>
            <a:off x="539494" y="2918282"/>
            <a:ext cx="4400195" cy="3517995"/>
            <a:chOff x="351536" y="2794635"/>
            <a:chExt cx="5123340" cy="3765292"/>
          </a:xfrm>
          <a:solidFill>
            <a:srgbClr val="EDE42B"/>
          </a:solidFill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B6BD3CE3-6BE7-417A-BFA6-A7FDFB02B1E7}"/>
                </a:ext>
              </a:extLst>
            </p:cNvPr>
            <p:cNvSpPr txBox="1"/>
            <p:nvPr/>
          </p:nvSpPr>
          <p:spPr>
            <a:xfrm>
              <a:off x="351536" y="2794635"/>
              <a:ext cx="5123340" cy="3765292"/>
            </a:xfrm>
            <a:prstGeom prst="ellipse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>
                  <a:ln w="22225">
                    <a:solidFill>
                      <a:schemeClr val="accent2"/>
                    </a:solidFill>
                    <a:prstDash val="solid"/>
                  </a:ln>
                </a:rPr>
                <a:t>SNAP</a:t>
              </a:r>
            </a:p>
            <a:p>
              <a:endParaRPr lang="es-MX" sz="1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7" name="Picture 2" descr="Qué sabés sobre Snapchat? – Epígrafe comunicación">
              <a:extLst>
                <a:ext uri="{FF2B5EF4-FFF2-40B4-BE49-F238E27FC236}">
                  <a16:creationId xmlns:a16="http://schemas.microsoft.com/office/drawing/2014/main" id="{0D7FF57C-E689-4FEF-BD78-A99F6B9F7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725" y="3894144"/>
              <a:ext cx="3989947" cy="2234371"/>
            </a:xfrm>
            <a:prstGeom prst="roundRect">
              <a:avLst>
                <a:gd name="adj" fmla="val 4167"/>
              </a:avLst>
            </a:prstGeom>
            <a:grpFill/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1B04117E-C1C0-405E-9007-D7E2BDD21CDD}"/>
              </a:ext>
            </a:extLst>
          </p:cNvPr>
          <p:cNvGrpSpPr/>
          <p:nvPr/>
        </p:nvGrpSpPr>
        <p:grpSpPr>
          <a:xfrm>
            <a:off x="6690168" y="2918282"/>
            <a:ext cx="4550666" cy="3765292"/>
            <a:chOff x="7252311" y="3136739"/>
            <a:chExt cx="4550666" cy="3765292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09DF1E7A-BBD1-4B72-9AEC-C1C1849024D0}"/>
                </a:ext>
              </a:extLst>
            </p:cNvPr>
            <p:cNvSpPr txBox="1"/>
            <p:nvPr/>
          </p:nvSpPr>
          <p:spPr>
            <a:xfrm>
              <a:off x="7252311" y="3136739"/>
              <a:ext cx="4550666" cy="3765292"/>
            </a:xfrm>
            <a:prstGeom prst="ellipse">
              <a:avLst/>
            </a:prstGeom>
            <a:solidFill>
              <a:srgbClr val="EDE42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>
                  <a:ln w="22225">
                    <a:solidFill>
                      <a:schemeClr val="accent2"/>
                    </a:solidFill>
                    <a:prstDash val="solid"/>
                  </a:ln>
                </a:rPr>
                <a:t>CHAT</a:t>
              </a:r>
            </a:p>
            <a:p>
              <a:endParaRPr lang="es-MX" sz="1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sz="1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  <a:p>
              <a:endParaRPr lang="es-MX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028" name="Picture 4" descr="Cómo guardar las fotos de Snapchat sin que se den cuenta">
              <a:extLst>
                <a:ext uri="{FF2B5EF4-FFF2-40B4-BE49-F238E27FC236}">
                  <a16:creationId xmlns:a16="http://schemas.microsoft.com/office/drawing/2014/main" id="{4EC40FAD-F7C7-4459-972F-15BCF9D635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2" t="8042" r="9422" b="9972"/>
            <a:stretch/>
          </p:blipFill>
          <p:spPr bwMode="auto">
            <a:xfrm>
              <a:off x="8243474" y="4504245"/>
              <a:ext cx="3559503" cy="2272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57745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6BD3CE3-6BE7-417A-BFA6-A7FDFB02B1E7}"/>
              </a:ext>
            </a:extLst>
          </p:cNvPr>
          <p:cNvSpPr txBox="1"/>
          <p:nvPr/>
        </p:nvSpPr>
        <p:spPr>
          <a:xfrm>
            <a:off x="-505115" y="1011821"/>
            <a:ext cx="4473930" cy="3280785"/>
          </a:xfrm>
          <a:prstGeom prst="ellipse">
            <a:avLst/>
          </a:prstGeom>
          <a:solidFill>
            <a:srgbClr val="EDE4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>
                <a:ln w="22225">
                  <a:solidFill>
                    <a:schemeClr val="accent2"/>
                  </a:solidFill>
                  <a:prstDash val="solid"/>
                </a:ln>
              </a:rPr>
              <a:t>HISTORIAS</a:t>
            </a:r>
          </a:p>
          <a:p>
            <a:pPr algn="ctr"/>
            <a:endParaRPr lang="es-MX" sz="2400" b="1">
              <a:ln w="22225">
                <a:solidFill>
                  <a:schemeClr val="accent2"/>
                </a:solidFill>
                <a:prstDash val="solid"/>
              </a:ln>
            </a:endParaRPr>
          </a:p>
          <a:p>
            <a:pPr algn="ctr"/>
            <a:endParaRPr lang="es-MX" sz="2400" b="1">
              <a:ln w="22225">
                <a:solidFill>
                  <a:schemeClr val="accent2"/>
                </a:solidFill>
                <a:prstDash val="solid"/>
              </a:ln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DF1E7A-BBD1-4B72-9AEC-C1C1849024D0}"/>
              </a:ext>
            </a:extLst>
          </p:cNvPr>
          <p:cNvSpPr txBox="1"/>
          <p:nvPr/>
        </p:nvSpPr>
        <p:spPr>
          <a:xfrm>
            <a:off x="4691253" y="-258290"/>
            <a:ext cx="4279724" cy="3765292"/>
          </a:xfrm>
          <a:prstGeom prst="ellipse">
            <a:avLst/>
          </a:prstGeom>
          <a:solidFill>
            <a:srgbClr val="EDE4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>
                <a:ln w="22225">
                  <a:solidFill>
                    <a:schemeClr val="accent2"/>
                  </a:solidFill>
                  <a:prstDash val="solid"/>
                </a:ln>
              </a:rPr>
              <a:t>MAPA</a:t>
            </a: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054887-095E-4EF1-ACDE-2786BC1D6DF6}"/>
              </a:ext>
            </a:extLst>
          </p:cNvPr>
          <p:cNvSpPr txBox="1"/>
          <p:nvPr/>
        </p:nvSpPr>
        <p:spPr>
          <a:xfrm>
            <a:off x="3152239" y="3507002"/>
            <a:ext cx="4473931" cy="3523215"/>
          </a:xfrm>
          <a:prstGeom prst="ellipse">
            <a:avLst/>
          </a:prstGeom>
          <a:solidFill>
            <a:srgbClr val="EDE4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>
                <a:ln w="22225">
                  <a:solidFill>
                    <a:schemeClr val="accent2"/>
                  </a:solidFill>
                  <a:prstDash val="solid"/>
                </a:ln>
              </a:rPr>
              <a:t>RECUERDOS</a:t>
            </a: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8A0165A-A92B-4B1C-A88B-2A836BD25935}"/>
              </a:ext>
            </a:extLst>
          </p:cNvPr>
          <p:cNvSpPr txBox="1"/>
          <p:nvPr/>
        </p:nvSpPr>
        <p:spPr>
          <a:xfrm>
            <a:off x="8421225" y="2415368"/>
            <a:ext cx="4388990" cy="3672649"/>
          </a:xfrm>
          <a:prstGeom prst="ellipse">
            <a:avLst/>
          </a:prstGeom>
          <a:solidFill>
            <a:srgbClr val="EDE4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>
                <a:ln w="22225">
                  <a:solidFill>
                    <a:schemeClr val="accent2"/>
                  </a:solidFill>
                  <a:prstDash val="solid"/>
                </a:ln>
              </a:rPr>
              <a:t>PERFIL DE AMISTAD</a:t>
            </a: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sz="1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s-MX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 descr="Snapchat lanza Snap Map para compartir ubicación física | Noticias | teleSUR">
            <a:extLst>
              <a:ext uri="{FF2B5EF4-FFF2-40B4-BE49-F238E27FC236}">
                <a16:creationId xmlns:a16="http://schemas.microsoft.com/office/drawing/2014/main" id="{54D30ABD-34BA-43DD-AAC4-02C3DBA8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81" y="769983"/>
            <a:ext cx="3502668" cy="2143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o usar Recuerdos (Memories), la nueva función de Snapchat. (Android e  iOS)">
            <a:extLst>
              <a:ext uri="{FF2B5EF4-FFF2-40B4-BE49-F238E27FC236}">
                <a16:creationId xmlns:a16="http://schemas.microsoft.com/office/drawing/2014/main" id="{BCAF1725-014C-4F40-BFA7-60C2767F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07" y="4577287"/>
            <a:ext cx="3242194" cy="19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 New Friendship Profiles Will Be Visible Within The - Snapchat Friendships  Are Private - 2048x1152 Wallpaper - teahub.io">
            <a:extLst>
              <a:ext uri="{FF2B5EF4-FFF2-40B4-BE49-F238E27FC236}">
                <a16:creationId xmlns:a16="http://schemas.microsoft.com/office/drawing/2014/main" id="{B0CFE21E-59D3-4B3E-BE0D-81A19CEC1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131" y="3691323"/>
            <a:ext cx="3150095" cy="1771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Imagen 21" descr="Un par de personas en un escenario&#10;&#10;Descripción generada automáticamente con confianza media">
            <a:extLst>
              <a:ext uri="{FF2B5EF4-FFF2-40B4-BE49-F238E27FC236}">
                <a16:creationId xmlns:a16="http://schemas.microsoft.com/office/drawing/2014/main" id="{70F30842-5FFE-4E6F-9EE3-B8C620213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8" r="26836"/>
          <a:stretch/>
        </p:blipFill>
        <p:spPr>
          <a:xfrm>
            <a:off x="760012" y="2044895"/>
            <a:ext cx="2018777" cy="220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9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1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B180C4-FED6-41D9-BE98-BB9610CE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116" y="965200"/>
            <a:ext cx="4641447" cy="1099595"/>
          </a:xfrm>
        </p:spPr>
        <p:txBody>
          <a:bodyPr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s-MX" sz="3600"/>
              <a:t>Aplicaciones conectadas</a:t>
            </a:r>
            <a:br>
              <a:rPr lang="es-MX"/>
            </a:br>
            <a:endParaRPr lang="es-MX"/>
          </a:p>
        </p:txBody>
      </p:sp>
      <p:pic>
        <p:nvPicPr>
          <p:cNvPr id="5" name="Imagen 4" descr="Imagen que contiene tabla, pequeño, tablero, pastel&#10;&#10;Descripción generada automáticamente">
            <a:extLst>
              <a:ext uri="{FF2B5EF4-FFF2-40B4-BE49-F238E27FC236}">
                <a16:creationId xmlns:a16="http://schemas.microsoft.com/office/drawing/2014/main" id="{C966F141-00C2-442A-B5F9-384B7CC3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81" y="813268"/>
            <a:ext cx="3109969" cy="554251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22E00C-9833-4ECE-9C97-10C8B71EE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9494" y="1930400"/>
            <a:ext cx="2077203" cy="1099595"/>
          </a:xfrm>
        </p:spPr>
        <p:txBody>
          <a:bodyPr>
            <a:normAutofit/>
          </a:bodyPr>
          <a:lstStyle/>
          <a:p>
            <a:endParaRPr lang="es-MX" u="sng"/>
          </a:p>
          <a:p>
            <a:endParaRPr lang="es-MX"/>
          </a:p>
        </p:txBody>
      </p:sp>
      <p:pic>
        <p:nvPicPr>
          <p:cNvPr id="3074" name="Picture 2" descr="Bitmoji – Logos Download">
            <a:extLst>
              <a:ext uri="{FF2B5EF4-FFF2-40B4-BE49-F238E27FC236}">
                <a16:creationId xmlns:a16="http://schemas.microsoft.com/office/drawing/2014/main" id="{6559A356-6E00-4A50-9F7F-085E226E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06" y="2771092"/>
            <a:ext cx="3286125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so de Bitmoji en el aula – Hector Pino">
            <a:extLst>
              <a:ext uri="{FF2B5EF4-FFF2-40B4-BE49-F238E27FC236}">
                <a16:creationId xmlns:a16="http://schemas.microsoft.com/office/drawing/2014/main" id="{3C60C278-802B-4D5A-BC8B-98856BC3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035" y="5128218"/>
            <a:ext cx="1529164" cy="1529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8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1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B180C4-FED6-41D9-BE98-BB9610CE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116" y="965200"/>
            <a:ext cx="4641447" cy="1099595"/>
          </a:xfrm>
        </p:spPr>
        <p:txBody>
          <a:bodyPr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s-MX" sz="3600"/>
              <a:t>Aplicaciones conectadas</a:t>
            </a:r>
            <a:br>
              <a:rPr lang="es-MX"/>
            </a:br>
            <a:endParaRPr lang="es-MX"/>
          </a:p>
        </p:txBody>
      </p:sp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BF41EEE1-261B-48BD-B5FD-58AF9EC3D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42" y="723365"/>
            <a:ext cx="3240026" cy="5760047"/>
          </a:xfrm>
          <a:prstGeom prst="rect">
            <a:avLst/>
          </a:prstGeom>
        </p:spPr>
      </p:pic>
      <p:pic>
        <p:nvPicPr>
          <p:cNvPr id="4100" name="Picture 4" descr="Zenly - Tu mapa, tu gente - Apps en Google Play">
            <a:extLst>
              <a:ext uri="{FF2B5EF4-FFF2-40B4-BE49-F238E27FC236}">
                <a16:creationId xmlns:a16="http://schemas.microsoft.com/office/drawing/2014/main" id="{756535A0-F8D3-4509-8931-69CBA7BE3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710" y="4793206"/>
            <a:ext cx="1744119" cy="1744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enly Logo Png, Transparent Png - vhv">
            <a:extLst>
              <a:ext uri="{FF2B5EF4-FFF2-40B4-BE49-F238E27FC236}">
                <a16:creationId xmlns:a16="http://schemas.microsoft.com/office/drawing/2014/main" id="{0D2BDF4A-8D98-433C-BAC5-7EEB8F24F2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303" b="81180" l="36860" r="91628">
                        <a14:foregroundMark x1="41047" y1="40449" x2="41047" y2="40449"/>
                        <a14:foregroundMark x1="38372" y1="38202" x2="38372" y2="38202"/>
                        <a14:foregroundMark x1="50349" y1="37079" x2="50349" y2="37079"/>
                        <a14:foregroundMark x1="50698" y1="47753" x2="50698" y2="47753"/>
                        <a14:foregroundMark x1="64419" y1="51404" x2="64419" y2="51404"/>
                        <a14:foregroundMark x1="77093" y1="42978" x2="77093" y2="42978"/>
                        <a14:foregroundMark x1="83140" y1="51404" x2="83140" y2="51404"/>
                        <a14:foregroundMark x1="90116" y1="54494" x2="90116" y2="54494"/>
                        <a14:foregroundMark x1="91744" y1="48034" x2="91744" y2="48034"/>
                        <a14:foregroundMark x1="86744" y1="60955" x2="86744" y2="60955"/>
                        <a14:foregroundMark x1="36860" y1="66854" x2="36860" y2="66854"/>
                        <a14:foregroundMark x1="52442" y1="55618" x2="52442" y2="55618"/>
                        <a14:backgroundMark x1="37907" y1="47753" x2="37907" y2="47753"/>
                        <a14:backgroundMark x1="37907" y1="47753" x2="37907" y2="47753"/>
                        <a14:backgroundMark x1="38372" y1="46910" x2="38372" y2="46910"/>
                        <a14:backgroundMark x1="38372" y1="46910" x2="38372" y2="46910"/>
                        <a14:backgroundMark x1="48488" y1="58989" x2="46395" y2="59551"/>
                        <a14:backgroundMark x1="50116" y1="48596" x2="50116" y2="48596"/>
                        <a14:backgroundMark x1="50000" y1="49719" x2="50000" y2="49719"/>
                        <a14:backgroundMark x1="50465" y1="49719" x2="50465" y2="49719"/>
                        <a14:backgroundMark x1="50465" y1="37360" x2="50465" y2="37360"/>
                        <a14:backgroundMark x1="50465" y1="36798" x2="50465" y2="36798"/>
                        <a14:backgroundMark x1="38140" y1="46348" x2="38140" y2="46348"/>
                        <a14:backgroundMark x1="38140" y1="46348" x2="38605" y2="46348"/>
                        <a14:backgroundMark x1="50698" y1="48876" x2="50698" y2="47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8" t="27281" r="5764" b="12642"/>
          <a:stretch/>
        </p:blipFill>
        <p:spPr bwMode="auto">
          <a:xfrm>
            <a:off x="7247189" y="2297702"/>
            <a:ext cx="3712186" cy="1441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6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DE1B1C-19F1-43DF-B4B1-18F0CE81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0837" y="95127"/>
            <a:ext cx="8868354" cy="1008678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Recursos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necesarios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1D87537-19C9-48AA-8B0C-9E3D2C66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0099" y="1211979"/>
            <a:ext cx="3828530" cy="663289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pPr>
              <a:spcBef>
                <a:spcPts val="93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Contactos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áfico 6" descr="Libreta de direcciones con relleno sólido">
            <a:extLst>
              <a:ext uri="{FF2B5EF4-FFF2-40B4-BE49-F238E27FC236}">
                <a16:creationId xmlns:a16="http://schemas.microsoft.com/office/drawing/2014/main" id="{4082F495-5A10-4F01-83FB-8E69A7C38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514" y="1277403"/>
            <a:ext cx="663289" cy="663289"/>
          </a:xfrm>
          <a:prstGeom prst="rect">
            <a:avLst/>
          </a:prstGeom>
        </p:spPr>
      </p:pic>
      <p:pic>
        <p:nvPicPr>
          <p:cNvPr id="9" name="Gráfico 8" descr="Mapa con marcador con relleno sólido">
            <a:extLst>
              <a:ext uri="{FF2B5EF4-FFF2-40B4-BE49-F238E27FC236}">
                <a16:creationId xmlns:a16="http://schemas.microsoft.com/office/drawing/2014/main" id="{C83CAAEE-B5D2-4FFB-987A-F7EAC35B2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251" y="2124588"/>
            <a:ext cx="674434" cy="674434"/>
          </a:xfrm>
          <a:prstGeom prst="rect">
            <a:avLst/>
          </a:prstGeom>
        </p:spPr>
      </p:pic>
      <p:pic>
        <p:nvPicPr>
          <p:cNvPr id="75" name="Gráfico 74" descr="Inalámbrico con relleno sólido">
            <a:extLst>
              <a:ext uri="{FF2B5EF4-FFF2-40B4-BE49-F238E27FC236}">
                <a16:creationId xmlns:a16="http://schemas.microsoft.com/office/drawing/2014/main" id="{FF879F54-4E3D-4C1E-91E2-6D7294178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215" y="2919996"/>
            <a:ext cx="745022" cy="745022"/>
          </a:xfrm>
          <a:prstGeom prst="rect">
            <a:avLst/>
          </a:prstGeom>
        </p:spPr>
      </p:pic>
      <p:pic>
        <p:nvPicPr>
          <p:cNvPr id="77" name="Gráfico 76" descr="Altavoz de teléfono con relleno sólido">
            <a:extLst>
              <a:ext uri="{FF2B5EF4-FFF2-40B4-BE49-F238E27FC236}">
                <a16:creationId xmlns:a16="http://schemas.microsoft.com/office/drawing/2014/main" id="{95DAD6EA-4C3B-4FB4-9863-A67FBE3809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851" y="3736779"/>
            <a:ext cx="813234" cy="813234"/>
          </a:xfrm>
          <a:prstGeom prst="rect">
            <a:avLst/>
          </a:prstGeom>
        </p:spPr>
      </p:pic>
      <p:pic>
        <p:nvPicPr>
          <p:cNvPr id="79" name="Gráfico 78" descr="Descargar desde la nube con relleno sólido">
            <a:extLst>
              <a:ext uri="{FF2B5EF4-FFF2-40B4-BE49-F238E27FC236}">
                <a16:creationId xmlns:a16="http://schemas.microsoft.com/office/drawing/2014/main" id="{B3083761-DFDC-4108-9DBB-2F90223FD7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251" y="4569617"/>
            <a:ext cx="701104" cy="701104"/>
          </a:xfrm>
          <a:prstGeom prst="rect">
            <a:avLst/>
          </a:prstGeom>
        </p:spPr>
      </p:pic>
      <p:pic>
        <p:nvPicPr>
          <p:cNvPr id="81" name="Gráfico 80" descr="Cámara con relleno sólido">
            <a:extLst>
              <a:ext uri="{FF2B5EF4-FFF2-40B4-BE49-F238E27FC236}">
                <a16:creationId xmlns:a16="http://schemas.microsoft.com/office/drawing/2014/main" id="{63D460B2-E92C-4019-AC74-6BAC6F070A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2094" y="5332500"/>
            <a:ext cx="634709" cy="634709"/>
          </a:xfrm>
          <a:prstGeom prst="rect">
            <a:avLst/>
          </a:prstGeom>
        </p:spPr>
      </p:pic>
      <p:pic>
        <p:nvPicPr>
          <p:cNvPr id="83" name="Gráfico 82" descr="Imágenes con relleno sólido">
            <a:extLst>
              <a:ext uri="{FF2B5EF4-FFF2-40B4-BE49-F238E27FC236}">
                <a16:creationId xmlns:a16="http://schemas.microsoft.com/office/drawing/2014/main" id="{17101D1B-A8B7-457A-BAB1-6F366002A3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44643" y="1189620"/>
            <a:ext cx="672456" cy="672456"/>
          </a:xfrm>
          <a:prstGeom prst="rect">
            <a:avLst/>
          </a:prstGeom>
        </p:spPr>
      </p:pic>
      <p:pic>
        <p:nvPicPr>
          <p:cNvPr id="85" name="Gráfico 84" descr="Micrófono de radiocomunicación con relleno sólido">
            <a:extLst>
              <a:ext uri="{FF2B5EF4-FFF2-40B4-BE49-F238E27FC236}">
                <a16:creationId xmlns:a16="http://schemas.microsoft.com/office/drawing/2014/main" id="{EADA2BE5-EDFD-492C-BD47-A603BBDD1E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12221" y="2098816"/>
            <a:ext cx="661152" cy="661152"/>
          </a:xfrm>
          <a:prstGeom prst="rect">
            <a:avLst/>
          </a:prstGeom>
        </p:spPr>
      </p:pic>
      <p:pic>
        <p:nvPicPr>
          <p:cNvPr id="87" name="Gráfico 86" descr="Enrutador inalámbrico con relleno sólido">
            <a:extLst>
              <a:ext uri="{FF2B5EF4-FFF2-40B4-BE49-F238E27FC236}">
                <a16:creationId xmlns:a16="http://schemas.microsoft.com/office/drawing/2014/main" id="{ACD50CAD-D293-4067-A9ED-A4336E6062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44643" y="2919996"/>
            <a:ext cx="690218" cy="690218"/>
          </a:xfrm>
          <a:prstGeom prst="rect">
            <a:avLst/>
          </a:prstGeom>
        </p:spPr>
      </p:pic>
      <p:sp>
        <p:nvSpPr>
          <p:cNvPr id="88" name="Marcador de texto 4">
            <a:extLst>
              <a:ext uri="{FF2B5EF4-FFF2-40B4-BE49-F238E27FC236}">
                <a16:creationId xmlns:a16="http://schemas.microsoft.com/office/drawing/2014/main" id="{B2F6E136-386D-4A8A-9DD0-6E678679B79B}"/>
              </a:ext>
            </a:extLst>
          </p:cNvPr>
          <p:cNvSpPr txBox="1">
            <a:spLocks/>
          </p:cNvSpPr>
          <p:nvPr/>
        </p:nvSpPr>
        <p:spPr>
          <a:xfrm>
            <a:off x="1884219" y="2102594"/>
            <a:ext cx="3828530" cy="66328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3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Ubicación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Marcador de texto 4">
            <a:extLst>
              <a:ext uri="{FF2B5EF4-FFF2-40B4-BE49-F238E27FC236}">
                <a16:creationId xmlns:a16="http://schemas.microsoft.com/office/drawing/2014/main" id="{D4DFAB5E-6728-43F0-BE27-37E75112FD33}"/>
              </a:ext>
            </a:extLst>
          </p:cNvPr>
          <p:cNvSpPr txBox="1">
            <a:spLocks/>
          </p:cNvSpPr>
          <p:nvPr/>
        </p:nvSpPr>
        <p:spPr>
          <a:xfrm>
            <a:off x="1922478" y="3007150"/>
            <a:ext cx="3828530" cy="66328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3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Bluetooth</a:t>
            </a:r>
          </a:p>
          <a:p>
            <a:pPr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Marcador de texto 4">
            <a:extLst>
              <a:ext uri="{FF2B5EF4-FFF2-40B4-BE49-F238E27FC236}">
                <a16:creationId xmlns:a16="http://schemas.microsoft.com/office/drawing/2014/main" id="{BC5658D1-BEA4-4E36-8449-91A2CC0339BE}"/>
              </a:ext>
            </a:extLst>
          </p:cNvPr>
          <p:cNvSpPr txBox="1">
            <a:spLocks/>
          </p:cNvSpPr>
          <p:nvPr/>
        </p:nvSpPr>
        <p:spPr>
          <a:xfrm>
            <a:off x="1958596" y="3770324"/>
            <a:ext cx="3521012" cy="663289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30"/>
              </a:spcBef>
            </a:pPr>
            <a:r>
              <a:rPr lang="es-MX" sz="1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Identidad y el estado del dispositivo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Marcador de texto 4">
            <a:extLst>
              <a:ext uri="{FF2B5EF4-FFF2-40B4-BE49-F238E27FC236}">
                <a16:creationId xmlns:a16="http://schemas.microsoft.com/office/drawing/2014/main" id="{A3DECCD0-DACD-471A-A124-7CD8EFF3040F}"/>
              </a:ext>
            </a:extLst>
          </p:cNvPr>
          <p:cNvSpPr txBox="1">
            <a:spLocks/>
          </p:cNvSpPr>
          <p:nvPr/>
        </p:nvSpPr>
        <p:spPr>
          <a:xfrm>
            <a:off x="1958596" y="4595876"/>
            <a:ext cx="3828530" cy="66328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3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Almacenamiento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Marcador de texto 4">
            <a:extLst>
              <a:ext uri="{FF2B5EF4-FFF2-40B4-BE49-F238E27FC236}">
                <a16:creationId xmlns:a16="http://schemas.microsoft.com/office/drawing/2014/main" id="{7E498FD5-5209-4AA7-8E8E-AEF6F3569250}"/>
              </a:ext>
            </a:extLst>
          </p:cNvPr>
          <p:cNvSpPr txBox="1">
            <a:spLocks/>
          </p:cNvSpPr>
          <p:nvPr/>
        </p:nvSpPr>
        <p:spPr>
          <a:xfrm>
            <a:off x="1958596" y="5308784"/>
            <a:ext cx="3828530" cy="66328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30"/>
              </a:spcBef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Cámara</a:t>
            </a:r>
          </a:p>
          <a:p>
            <a:pPr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Marcador de texto 4">
            <a:extLst>
              <a:ext uri="{FF2B5EF4-FFF2-40B4-BE49-F238E27FC236}">
                <a16:creationId xmlns:a16="http://schemas.microsoft.com/office/drawing/2014/main" id="{CA10EA30-01FA-4917-9596-10B608497E69}"/>
              </a:ext>
            </a:extLst>
          </p:cNvPr>
          <p:cNvSpPr txBox="1">
            <a:spLocks/>
          </p:cNvSpPr>
          <p:nvPr/>
        </p:nvSpPr>
        <p:spPr>
          <a:xfrm>
            <a:off x="6730914" y="1139971"/>
            <a:ext cx="3828530" cy="66328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3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Fotos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videos</a:t>
            </a:r>
          </a:p>
          <a:p>
            <a:pPr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Marcador de texto 4">
            <a:extLst>
              <a:ext uri="{FF2B5EF4-FFF2-40B4-BE49-F238E27FC236}">
                <a16:creationId xmlns:a16="http://schemas.microsoft.com/office/drawing/2014/main" id="{B221F542-8018-47AD-A7C4-210A8AAEF0CC}"/>
              </a:ext>
            </a:extLst>
          </p:cNvPr>
          <p:cNvSpPr txBox="1">
            <a:spLocks/>
          </p:cNvSpPr>
          <p:nvPr/>
        </p:nvSpPr>
        <p:spPr>
          <a:xfrm>
            <a:off x="6730914" y="2070843"/>
            <a:ext cx="3828530" cy="66328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30"/>
              </a:spcBef>
            </a:pP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Micrófono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Marcador de texto 4">
            <a:extLst>
              <a:ext uri="{FF2B5EF4-FFF2-40B4-BE49-F238E27FC236}">
                <a16:creationId xmlns:a16="http://schemas.microsoft.com/office/drawing/2014/main" id="{979E1FB7-4544-4460-8F22-EC60D009CBA7}"/>
              </a:ext>
            </a:extLst>
          </p:cNvPr>
          <p:cNvSpPr txBox="1">
            <a:spLocks/>
          </p:cNvSpPr>
          <p:nvPr/>
        </p:nvSpPr>
        <p:spPr>
          <a:xfrm>
            <a:off x="6716940" y="2969964"/>
            <a:ext cx="3828530" cy="66328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30"/>
              </a:spcBef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  <a:p>
            <a:pPr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Cómo hackear a alguien Snapchat sin que ellos lo sepan - Espía de teléfono">
            <a:extLst>
              <a:ext uri="{FF2B5EF4-FFF2-40B4-BE49-F238E27FC236}">
                <a16:creationId xmlns:a16="http://schemas.microsoft.com/office/drawing/2014/main" id="{BA0CC8B8-9949-43EC-860E-4064D2BF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55" y="4169236"/>
            <a:ext cx="4170686" cy="241758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5050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913</Words>
  <Application>Microsoft Office PowerPoint</Application>
  <PresentationFormat>Panorámica</PresentationFormat>
  <Paragraphs>158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Meiryo</vt:lpstr>
      <vt:lpstr>Arial</vt:lpstr>
      <vt:lpstr>Arial</vt:lpstr>
      <vt:lpstr>Calibri</vt:lpstr>
      <vt:lpstr>Cambria</vt:lpstr>
      <vt:lpstr>Corbel</vt:lpstr>
      <vt:lpstr>Symbol</vt:lpstr>
      <vt:lpstr>SketchLinesVTI</vt:lpstr>
      <vt:lpstr>SNAPCHAT </vt:lpstr>
      <vt:lpstr>APPS </vt:lpstr>
      <vt:lpstr>Características </vt:lpstr>
      <vt:lpstr>SNAPCHAT</vt:lpstr>
      <vt:lpstr>Características </vt:lpstr>
      <vt:lpstr>Presentación de PowerPoint</vt:lpstr>
      <vt:lpstr>Aplicaciones conectadas </vt:lpstr>
      <vt:lpstr>Aplicaciones conectadas </vt:lpstr>
      <vt:lpstr>Recursos necesarios</vt:lpstr>
      <vt:lpstr>Comunidad </vt:lpstr>
      <vt:lpstr>Principales Competidores</vt:lpstr>
      <vt:lpstr>Cifras</vt:lpstr>
      <vt:lpstr>Recepción de los usuarios</vt:lpstr>
      <vt:lpstr>Conclusiones</vt:lpstr>
      <vt:lpstr>Presentación de PowerPoint</vt:lpstr>
      <vt:lpstr>Bibliografías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SNAPCHAT</dc:title>
  <dc:creator>ORLANDO ANSELMO GARCIA CABRERA</dc:creator>
  <cp:lastModifiedBy>ORLANDO ANSELMO GARCIA CABRERA</cp:lastModifiedBy>
  <cp:revision>1</cp:revision>
  <dcterms:created xsi:type="dcterms:W3CDTF">2021-10-23T00:38:17Z</dcterms:created>
  <dcterms:modified xsi:type="dcterms:W3CDTF">2021-10-23T11:16:17Z</dcterms:modified>
</cp:coreProperties>
</file>